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  <p:sldMasterId id="2147483807" r:id="rId2"/>
  </p:sldMasterIdLst>
  <p:notesMasterIdLst>
    <p:notesMasterId r:id="rId35"/>
  </p:notesMasterIdLst>
  <p:handoutMasterIdLst>
    <p:handoutMasterId r:id="rId36"/>
  </p:handoutMasterIdLst>
  <p:sldIdLst>
    <p:sldId id="581" r:id="rId3"/>
    <p:sldId id="1230" r:id="rId4"/>
    <p:sldId id="1055" r:id="rId5"/>
    <p:sldId id="1056" r:id="rId6"/>
    <p:sldId id="1057" r:id="rId7"/>
    <p:sldId id="1058" r:id="rId8"/>
    <p:sldId id="1225" r:id="rId9"/>
    <p:sldId id="1003" r:id="rId10"/>
    <p:sldId id="1059" r:id="rId11"/>
    <p:sldId id="1061" r:id="rId12"/>
    <p:sldId id="1062" r:id="rId13"/>
    <p:sldId id="1063" r:id="rId14"/>
    <p:sldId id="1072" r:id="rId15"/>
    <p:sldId id="1099" r:id="rId16"/>
    <p:sldId id="1073" r:id="rId17"/>
    <p:sldId id="1232" r:id="rId18"/>
    <p:sldId id="1231" r:id="rId19"/>
    <p:sldId id="1065" r:id="rId20"/>
    <p:sldId id="1091" r:id="rId21"/>
    <p:sldId id="1066" r:id="rId22"/>
    <p:sldId id="1234" r:id="rId23"/>
    <p:sldId id="1067" r:id="rId24"/>
    <p:sldId id="1068" r:id="rId25"/>
    <p:sldId id="1095" r:id="rId26"/>
    <p:sldId id="1096" r:id="rId27"/>
    <p:sldId id="1069" r:id="rId28"/>
    <p:sldId id="1070" r:id="rId29"/>
    <p:sldId id="1097" r:id="rId30"/>
    <p:sldId id="1098" r:id="rId31"/>
    <p:sldId id="1226" r:id="rId32"/>
    <p:sldId id="1094" r:id="rId33"/>
    <p:sldId id="387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2E5597"/>
    <a:srgbClr val="FF9300"/>
    <a:srgbClr val="C65910"/>
    <a:srgbClr val="405688"/>
    <a:srgbClr val="44669E"/>
    <a:srgbClr val="70AF83"/>
    <a:srgbClr val="1482AC"/>
    <a:srgbClr val="1382A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1890" autoAdjust="0"/>
  </p:normalViewPr>
  <p:slideViewPr>
    <p:cSldViewPr snapToGrid="0" snapToObjects="1">
      <p:cViewPr>
        <p:scale>
          <a:sx n="63" d="100"/>
          <a:sy n="63" d="100"/>
        </p:scale>
        <p:origin x="35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4781"/>
    </p:cViewPr>
  </p:sorterViewPr>
  <p:notesViewPr>
    <p:cSldViewPr snapToGrid="0" snapToObjects="1">
      <p:cViewPr varScale="1">
        <p:scale>
          <a:sx n="53" d="100"/>
          <a:sy n="53" d="100"/>
        </p:scale>
        <p:origin x="2088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4436-28EB-A74B-85E2-B6EFC2D7E9EC}" type="datetimeFigureOut">
              <a:rPr kumimoji="1" lang="zh-CN" altLang="en-US" smtClean="0"/>
              <a:t>2023-4-28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3DCDF-6C60-074A-883C-960858870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95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0C50-8EF3-5C4E-B842-6490E7ABF1D8}" type="datetimeFigureOut">
              <a:rPr kumimoji="1" lang="zh-CN" altLang="en-US" smtClean="0"/>
              <a:t>2023-4-28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C3C88-4BEA-2C45-A48C-70C817FF0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91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648314C-FC61-4385-8898-660DB83BDB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0E68676-4F76-4786-B7BD-20BB71C6DEBF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1C52005B-C77D-4809-B0A8-76D9B6E51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138" y="749300"/>
            <a:ext cx="6596062" cy="3711575"/>
          </a:xfrm>
          <a:ln w="12700" cap="flat">
            <a:solidFill>
              <a:schemeClr val="tx1"/>
            </a:solidFill>
          </a:ln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78639D74-9ED2-4EFC-B994-B548025F0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4716463"/>
            <a:ext cx="4957763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416" tIns="44707" rIns="89416" bIns="44707"/>
          <a:lstStyle/>
          <a:p>
            <a:pPr lvl="1"/>
            <a:r>
              <a:rPr lang="zh-CN" altLang="en-US"/>
              <a:t>数据准备的意义：</a:t>
            </a:r>
          </a:p>
          <a:p>
            <a:pPr lvl="1"/>
            <a:r>
              <a:rPr lang="zh-CN" altLang="en-US"/>
              <a:t>	提高分类和预测过程的：准确性 有效性 可伸缩性</a:t>
            </a:r>
          </a:p>
        </p:txBody>
      </p:sp>
    </p:spTree>
    <p:extLst>
      <p:ext uri="{BB962C8B-B14F-4D97-AF65-F5344CB8AC3E}">
        <p14:creationId xmlns:p14="http://schemas.microsoft.com/office/powerpoint/2010/main" val="161480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这个问题其实是理解</a:t>
            </a:r>
            <a:r>
              <a:rPr lang="en-US" altLang="zh-CN" dirty="0"/>
              <a:t>bootstrap</a:t>
            </a:r>
            <a:r>
              <a:rPr lang="zh-CN" altLang="en-US" dirty="0"/>
              <a:t>抽样的概念。对于一个含有</a:t>
            </a:r>
            <a:r>
              <a:rPr lang="en-US" altLang="zh-CN" dirty="0"/>
              <a:t>N</a:t>
            </a:r>
            <a:r>
              <a:rPr lang="zh-CN" altLang="en-US" dirty="0"/>
              <a:t>个样本的集合，对其进行有放回的</a:t>
            </a:r>
            <a:r>
              <a:rPr lang="en-US" altLang="zh-CN" dirty="0"/>
              <a:t>bootstrap</a:t>
            </a:r>
            <a:r>
              <a:rPr lang="zh-CN" altLang="en-US" dirty="0"/>
              <a:t>重抽样，得到含有</a:t>
            </a:r>
            <a:r>
              <a:rPr lang="en-US" altLang="zh-CN" dirty="0"/>
              <a:t>N</a:t>
            </a:r>
            <a:r>
              <a:rPr lang="zh-CN" altLang="en-US" dirty="0"/>
              <a:t>个样本的新集合。考虑原样本中任意一个样本</a:t>
            </a:r>
            <a:r>
              <a:rPr lang="en-US" altLang="zh-CN" dirty="0"/>
              <a:t>x</a:t>
            </a:r>
            <a:r>
              <a:rPr lang="zh-CN" altLang="en-US" dirty="0"/>
              <a:t>，他在</a:t>
            </a:r>
            <a:r>
              <a:rPr lang="en-US" altLang="zh-CN" dirty="0"/>
              <a:t>bootstrap</a:t>
            </a:r>
            <a:r>
              <a:rPr lang="zh-CN" altLang="en-US" dirty="0"/>
              <a:t>中未被抽到的概率是</a:t>
            </a:r>
            <a:r>
              <a:rPr lang="en-US" altLang="zh-CN" dirty="0"/>
              <a:t>(1-1/N)</a:t>
            </a:r>
            <a:r>
              <a:rPr lang="zh-CN" altLang="en-US" dirty="0"/>
              <a:t>，有放回抽样</a:t>
            </a:r>
            <a:r>
              <a:rPr lang="en-US" altLang="zh-CN" dirty="0"/>
              <a:t>N</a:t>
            </a:r>
            <a:r>
              <a:rPr lang="zh-CN" altLang="en-US" dirty="0"/>
              <a:t>次后，他未被抽到的概率是</a:t>
            </a:r>
            <a:r>
              <a:rPr lang="en-US" altLang="zh-CN" dirty="0"/>
              <a:t>(1-1/N)^N</a:t>
            </a:r>
            <a:r>
              <a:rPr lang="zh-CN" altLang="en-US" dirty="0"/>
              <a:t>，被抽到的概率是</a:t>
            </a:r>
            <a:r>
              <a:rPr lang="en-US" altLang="zh-CN" dirty="0"/>
              <a:t>1-(1-1/N)^N</a:t>
            </a:r>
            <a:r>
              <a:rPr lang="zh-CN" altLang="en-US" dirty="0"/>
              <a:t>。那进行多次</a:t>
            </a:r>
            <a:r>
              <a:rPr lang="en-US" altLang="zh-CN" dirty="0"/>
              <a:t>bootstrap</a:t>
            </a:r>
            <a:r>
              <a:rPr lang="zh-CN" altLang="en-US" dirty="0"/>
              <a:t>抽样后，平均来看，原数据集中，约有是</a:t>
            </a:r>
            <a:r>
              <a:rPr lang="en-US" altLang="zh-CN" dirty="0"/>
              <a:t>1-(1-1/N)^N</a:t>
            </a:r>
            <a:r>
              <a:rPr lang="zh-CN" altLang="en-US" dirty="0"/>
              <a:t>的样本会被抽到，而</a:t>
            </a:r>
            <a:r>
              <a:rPr lang="en-US" altLang="zh-CN" dirty="0"/>
              <a:t>(1-1/N)^N</a:t>
            </a:r>
            <a:r>
              <a:rPr lang="zh-CN" altLang="en-US" dirty="0"/>
              <a:t>的样本未被选中作为袋外验证集。从极限收敛的角度来看，当</a:t>
            </a:r>
            <a:r>
              <a:rPr lang="en-US" altLang="zh-CN" dirty="0"/>
              <a:t>N</a:t>
            </a:r>
            <a:r>
              <a:rPr lang="zh-CN" altLang="en-US" dirty="0"/>
              <a:t>趋于无穷大时，</a:t>
            </a:r>
            <a:r>
              <a:rPr lang="en-US" altLang="zh-CN" dirty="0"/>
              <a:t>(1-1/N)^N</a:t>
            </a:r>
            <a:r>
              <a:rPr lang="zh-CN" altLang="en-US" dirty="0"/>
              <a:t>趋近于</a:t>
            </a:r>
            <a:r>
              <a:rPr lang="en-US" altLang="zh-CN" dirty="0"/>
              <a:t>1/e</a:t>
            </a:r>
            <a:r>
              <a:rPr lang="zh-CN" altLang="en-US" dirty="0"/>
              <a:t>，约为</a:t>
            </a:r>
            <a:r>
              <a:rPr lang="en-US" altLang="zh-CN" dirty="0"/>
              <a:t>36.8% </a:t>
            </a:r>
            <a:r>
              <a:rPr lang="zh-CN" altLang="en-US" dirty="0"/>
              <a:t>抽中的样本比例约为</a:t>
            </a:r>
            <a:r>
              <a:rPr lang="en-US" altLang="zh-CN" dirty="0"/>
              <a:t>63.2%</a:t>
            </a:r>
            <a:r>
              <a:rPr lang="zh-CN" altLang="en-US" dirty="0"/>
              <a:t>。换句话说，利用</a:t>
            </a:r>
            <a:r>
              <a:rPr lang="en-US" altLang="zh-CN" dirty="0"/>
              <a:t>bootstrap</a:t>
            </a:r>
            <a:r>
              <a:rPr lang="zh-CN" altLang="en-US" dirty="0"/>
              <a:t>进行重抽样时，仅有</a:t>
            </a:r>
            <a:r>
              <a:rPr lang="en-US" altLang="zh-CN" dirty="0"/>
              <a:t>63.2%</a:t>
            </a:r>
            <a:r>
              <a:rPr lang="zh-CN" altLang="en-US" dirty="0"/>
              <a:t>数据用于解释原来的样本分布。</a:t>
            </a:r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作者：数据科学汪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https://www.zhihu.com/question/357423687/answer/910133344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46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接下来，我们从高到低，依次将“</a:t>
            </a:r>
            <a:r>
              <a:rPr lang="en-US" altLang="zh-CN" dirty="0"/>
              <a:t>Score”</a:t>
            </a:r>
            <a:r>
              <a:rPr lang="zh-CN" altLang="en-US" dirty="0"/>
              <a:t>值作为阈值</a:t>
            </a:r>
            <a:r>
              <a:rPr lang="en-US" altLang="zh-CN" dirty="0"/>
              <a:t>threshold</a:t>
            </a:r>
            <a:r>
              <a:rPr lang="zh-CN" altLang="en-US" dirty="0"/>
              <a:t>，当测试样本属于正样本的概率大于或等于这个</a:t>
            </a:r>
            <a:r>
              <a:rPr lang="en-US" altLang="zh-CN" dirty="0"/>
              <a:t>threshold</a:t>
            </a:r>
            <a:r>
              <a:rPr lang="zh-CN" altLang="en-US" dirty="0"/>
              <a:t>时，我们认为它为正样本，否则为负样本。</a:t>
            </a:r>
          </a:p>
          <a:p>
            <a:endParaRPr lang="zh-CN" altLang="en-US" dirty="0"/>
          </a:p>
          <a:p>
            <a:r>
              <a:rPr lang="zh-CN" altLang="en-US" dirty="0"/>
              <a:t>举例来说，对于图中的第</a:t>
            </a:r>
            <a:r>
              <a:rPr lang="en-US" altLang="zh-CN" dirty="0"/>
              <a:t>4</a:t>
            </a:r>
            <a:r>
              <a:rPr lang="zh-CN" altLang="en-US" dirty="0"/>
              <a:t>个样本，其“</a:t>
            </a:r>
            <a:r>
              <a:rPr lang="en-US" altLang="zh-CN" dirty="0"/>
              <a:t>Score”</a:t>
            </a:r>
            <a:r>
              <a:rPr lang="zh-CN" altLang="en-US" dirty="0"/>
              <a:t>值为</a:t>
            </a:r>
            <a:r>
              <a:rPr lang="en-US" altLang="zh-CN" dirty="0"/>
              <a:t>0.6</a:t>
            </a:r>
            <a:r>
              <a:rPr lang="zh-CN" altLang="en-US" dirty="0"/>
              <a:t>，那么样本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都被认为是正样本，因为它们的“</a:t>
            </a:r>
            <a:r>
              <a:rPr lang="en-US" altLang="zh-CN" dirty="0"/>
              <a:t>Score”</a:t>
            </a:r>
            <a:r>
              <a:rPr lang="zh-CN" altLang="en-US" dirty="0"/>
              <a:t>值都大于等于</a:t>
            </a:r>
            <a:r>
              <a:rPr lang="en-US" altLang="zh-CN" dirty="0"/>
              <a:t>0.6</a:t>
            </a:r>
            <a:r>
              <a:rPr lang="zh-CN" altLang="en-US" dirty="0"/>
              <a:t>，而其他样本则都认为是负样本。每次选取一个不同的</a:t>
            </a:r>
            <a:r>
              <a:rPr lang="en-US" altLang="zh-CN" dirty="0"/>
              <a:t>threshold</a:t>
            </a:r>
            <a:r>
              <a:rPr lang="zh-CN" altLang="en-US" dirty="0"/>
              <a:t>，我们就可以得到一组</a:t>
            </a:r>
            <a:r>
              <a:rPr lang="en-US" altLang="zh-CN" dirty="0"/>
              <a:t>FPR</a:t>
            </a:r>
            <a:r>
              <a:rPr lang="zh-CN" altLang="en-US" dirty="0"/>
              <a:t>和</a:t>
            </a:r>
            <a:r>
              <a:rPr lang="en-US" altLang="zh-CN" dirty="0"/>
              <a:t>TPR</a:t>
            </a:r>
            <a:r>
              <a:rPr lang="zh-CN" altLang="en-US" dirty="0"/>
              <a:t>，即</a:t>
            </a:r>
            <a:r>
              <a:rPr lang="en-US" altLang="zh-CN" dirty="0"/>
              <a:t>ROC</a:t>
            </a:r>
            <a:r>
              <a:rPr lang="zh-CN" altLang="en-US" dirty="0"/>
              <a:t>曲线上的一点。这样一来，我们一共得到了</a:t>
            </a:r>
            <a:r>
              <a:rPr lang="en-US" altLang="zh-CN" dirty="0"/>
              <a:t>20</a:t>
            </a:r>
            <a:r>
              <a:rPr lang="zh-CN" altLang="en-US" dirty="0"/>
              <a:t>组</a:t>
            </a:r>
            <a:r>
              <a:rPr lang="en-US" altLang="zh-CN" dirty="0"/>
              <a:t>FPR</a:t>
            </a:r>
            <a:r>
              <a:rPr lang="zh-CN" altLang="en-US" dirty="0"/>
              <a:t>和</a:t>
            </a:r>
            <a:r>
              <a:rPr lang="en-US" altLang="zh-CN" dirty="0"/>
              <a:t>TPR</a:t>
            </a:r>
            <a:r>
              <a:rPr lang="zh-CN" altLang="en-US" dirty="0"/>
              <a:t>的值，将它们画在</a:t>
            </a:r>
            <a:r>
              <a:rPr lang="en-US" altLang="zh-CN" dirty="0"/>
              <a:t>ROC</a:t>
            </a:r>
            <a:r>
              <a:rPr lang="zh-CN" altLang="en-US" dirty="0"/>
              <a:t>曲线的结果如下图：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00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分类和预测</a:t>
            </a:r>
            <a:r>
              <a:rPr lang="zh-CN" altLang="en-US" dirty="0"/>
              <a:t>是数据分析的两种形式，用来提取模型，描述重要数据类或预测未来的数据趋势。分类预测分类标号，预测建立连续值函数模型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决策树</a:t>
            </a:r>
            <a:r>
              <a:rPr lang="zh-CN" altLang="en-US" dirty="0"/>
              <a:t>归纳的算法：</a:t>
            </a:r>
            <a:r>
              <a:rPr lang="en-US" altLang="zh-CN" dirty="0"/>
              <a:t>ID3</a:t>
            </a:r>
            <a:r>
              <a:rPr lang="zh-CN" altLang="en-US" dirty="0"/>
              <a:t>，</a:t>
            </a:r>
            <a:r>
              <a:rPr lang="en-US" altLang="zh-CN" dirty="0"/>
              <a:t>C4.5</a:t>
            </a:r>
            <a:r>
              <a:rPr lang="zh-CN" altLang="en-US" dirty="0"/>
              <a:t>，</a:t>
            </a:r>
            <a:r>
              <a:rPr lang="en-US" altLang="zh-CN" dirty="0"/>
              <a:t>CART</a:t>
            </a:r>
            <a:r>
              <a:rPr lang="zh-CN" altLang="en-US" dirty="0"/>
              <a:t>。很容易转换成</a:t>
            </a:r>
            <a:r>
              <a:rPr lang="en-US" altLang="zh-CN" dirty="0"/>
              <a:t>IF-THEN</a:t>
            </a:r>
            <a:r>
              <a:rPr lang="zh-CN" altLang="en-US" dirty="0"/>
              <a:t>分类规则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朴素贝叶斯分类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贝叶斯信念网络</a:t>
            </a:r>
            <a:r>
              <a:rPr lang="zh-CN" altLang="en-US" dirty="0"/>
              <a:t>分类是基于后验概率的贝叶斯定理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分层的</a:t>
            </a:r>
            <a:r>
              <a:rPr lang="en-US" altLang="zh-CN" dirty="0">
                <a:solidFill>
                  <a:srgbClr val="FF0000"/>
                </a:solidFill>
              </a:rPr>
              <a:t>k-</a:t>
            </a:r>
            <a:r>
              <a:rPr lang="zh-CN" altLang="en-US" dirty="0">
                <a:solidFill>
                  <a:srgbClr val="FF0000"/>
                </a:solidFill>
              </a:rPr>
              <a:t>折交叉确认</a:t>
            </a:r>
            <a:r>
              <a:rPr lang="zh-CN" altLang="en-US" dirty="0"/>
              <a:t>是一种推荐的评估分类法准确率的方法。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装袋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提升</a:t>
            </a:r>
            <a:r>
              <a:rPr lang="zh-CN" altLang="en-US" dirty="0"/>
              <a:t>方法用于提高分类的整体准确率。</a:t>
            </a: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灵敏性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特效性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精度</a:t>
            </a:r>
            <a:r>
              <a:rPr lang="zh-CN" altLang="en-US" dirty="0"/>
              <a:t>是对准确率度量的替换。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Chen T, Kaafar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1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259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300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E97FCF-FB32-4F2C-8FD4-F268CBBDBC1A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2213F0-24FA-47E4-9278-320C5041CE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0BF0B2-0168-4B01-96D0-8B94BF7E0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596F46-84B8-4B40-A7EE-42A65C8974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40C8A-4BEF-4A24-BA57-84CF262090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5758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>
            <a:extLst>
              <a:ext uri="{FF2B5EF4-FFF2-40B4-BE49-F238E27FC236}">
                <a16:creationId xmlns:a16="http://schemas.microsoft.com/office/drawing/2014/main" id="{B79DD983-9629-4ACF-A315-FAB0B346E2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9BD03-ACB8-484F-B0C8-7F1C49595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110902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010D7D-6995-48D3-BA99-846BD36C7C75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 baseline="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6EE61E4-2ED4-4F1A-9DDE-FC90904E19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85E795-0054-43E4-ADD7-9695FFDF40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4B017BC-CE8B-47EB-86BB-80256FB526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42CB9-972D-47C4-9D2F-F423749ACB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514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 descr="纸袋">
            <a:extLst>
              <a:ext uri="{FF2B5EF4-FFF2-40B4-BE49-F238E27FC236}">
                <a16:creationId xmlns:a16="http://schemas.microsoft.com/office/drawing/2014/main" id="{07AB377D-0FE9-42F9-99E3-AADFE388AB0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712885" y="4797426"/>
            <a:ext cx="2940049" cy="10525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b="1" kern="10"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980728"/>
            <a:ext cx="7315200" cy="33123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20279-108C-4F9F-BF72-52DF9902C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171ED-C78A-450D-A27C-AA0D83DF5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3BAE7-0685-45CC-9735-CD8508BF05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AD055-906E-4F9D-96FA-D3A463D7C7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852486"/>
      </p:ext>
    </p:extLst>
  </p:cSld>
  <p:clrMapOvr>
    <a:masterClrMapping/>
  </p:clrMapOvr>
  <p:transition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61172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F4A4-11CB-9D40-9FE2-B18F94EDF16E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15C3-9F25-5143-AC78-35DE0EC1AE1D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0EAA-CE31-CA42-9BE6-53EE189EB1B7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1E42-0EC3-7A49-976B-3EE7499076D1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课程团队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6B7E2-3DFA-A34D-A980-87F7BEA3B17C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0480" y="-10159"/>
            <a:ext cx="12263120" cy="1223299"/>
          </a:xfrm>
          <a:prstGeom prst="rect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3840E-6B98-6044-A121-1B6EBB64CCCD}" type="datetime1">
              <a:rPr kumimoji="1" lang="zh-CN" altLang="en-US" smtClean="0"/>
              <a:t>2023-4-28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400" y="6298818"/>
            <a:ext cx="4114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人工智能学院             数据挖掘                 课程团队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91" y="141058"/>
            <a:ext cx="10363200" cy="91677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394696" cy="4789594"/>
          </a:xfrm>
        </p:spPr>
        <p:txBody>
          <a:bodyPr/>
          <a:lstStyle>
            <a:lvl1pPr>
              <a:lnSpc>
                <a:spcPct val="130000"/>
              </a:lnSpc>
              <a:defRPr sz="2400"/>
            </a:lvl1pPr>
            <a:lvl2pPr>
              <a:lnSpc>
                <a:spcPct val="130000"/>
              </a:lnSpc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25D99-EDEA-FD46-8985-BACDBB7C3A35}" type="datetime1">
              <a:rPr lang="zh-CN" altLang="en-US" smtClean="0"/>
              <a:t>2023-4-28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4" r:id="rId3"/>
    <p:sldLayoutId id="2147483815" r:id="rId4"/>
    <p:sldLayoutId id="2147483817" r:id="rId5"/>
    <p:sldLayoutId id="2147483825" r:id="rId6"/>
    <p:sldLayoutId id="2147483684" r:id="rId7"/>
    <p:sldLayoutId id="2147483693" r:id="rId8"/>
    <p:sldLayoutId id="2147483695" r:id="rId9"/>
    <p:sldLayoutId id="2147483687" r:id="rId10"/>
    <p:sldLayoutId id="214748368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04321" y="1923587"/>
            <a:ext cx="5784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en-US" altLang="zh-CN" sz="4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第八讲</a:t>
            </a:r>
            <a:r>
              <a:rPr lang="en-US" altLang="zh-CN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分类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424157" y="3874122"/>
            <a:ext cx="5144509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749914" y="1288966"/>
            <a:ext cx="4195043" cy="4280068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3067A71-CF12-4D7F-A4A7-9DDAF2CED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81"/>
    </mc:Choice>
    <mc:Fallback xmlns="">
      <p:transition advTm="4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DECD4773-52C5-4C91-B91F-32E9FAF6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A3B6E1F-B1A5-43AB-A826-C71F8433C632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9330" name="标题 1">
            <a:extLst>
              <a:ext uri="{FF2B5EF4-FFF2-40B4-BE49-F238E27FC236}">
                <a16:creationId xmlns:a16="http://schemas.microsoft.com/office/drawing/2014/main" id="{B5502DD3-C3FE-421B-A555-B1554CD4E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>
                <a:latin typeface="华文楷体" panose="02010600040101010101" pitchFamily="2" charset="-122"/>
              </a:rPr>
              <a:t>评估分类器或预测器的准确率（</a:t>
            </a:r>
            <a:r>
              <a:rPr lang="en-US" b="0" dirty="0">
                <a:latin typeface="华文楷体" panose="02010600040101010101" pitchFamily="2" charset="-122"/>
              </a:rPr>
              <a:t>1/3</a:t>
            </a:r>
            <a:r>
              <a:rPr b="0" dirty="0">
                <a:latin typeface="华文楷体" panose="02010600040101010101" pitchFamily="2" charset="-122"/>
              </a:rPr>
              <a:t>）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717EDB2B-4F75-4E90-8456-4507C34173E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6"/>
            <a:ext cx="11394696" cy="4947543"/>
          </a:xfrm>
        </p:spPr>
        <p:txBody>
          <a:bodyPr/>
          <a:lstStyle/>
          <a:p>
            <a:pPr eaLnBrk="1" hangingPunct="1"/>
            <a:r>
              <a:rPr b="1" dirty="0" err="1">
                <a:solidFill>
                  <a:srgbClr val="223BF4"/>
                </a:solidFill>
              </a:rPr>
              <a:t>保持方法（</a:t>
            </a:r>
            <a:r>
              <a:rPr lang="en-US" altLang="zh-CN" b="1" dirty="0" err="1">
                <a:solidFill>
                  <a:srgbClr val="223BF4"/>
                </a:solidFill>
              </a:rPr>
              <a:t>holdout</a:t>
            </a:r>
            <a:r>
              <a:rPr b="1" dirty="0">
                <a:solidFill>
                  <a:srgbClr val="223BF4"/>
                </a:solidFill>
              </a:rPr>
              <a:t>）</a:t>
            </a:r>
          </a:p>
          <a:p>
            <a:pPr lvl="1" eaLnBrk="1" hangingPunct="1"/>
            <a:r>
              <a:rPr dirty="0">
                <a:latin typeface="华文楷体" panose="02010600040101010101" pitchFamily="2" charset="-122"/>
              </a:rPr>
              <a:t>给定数据随机地划分成两个独立的集合</a:t>
            </a:r>
          </a:p>
          <a:p>
            <a:pPr lvl="2" eaLnBrk="1" hangingPunct="1"/>
            <a:r>
              <a:rPr dirty="0">
                <a:latin typeface="华文楷体" panose="02010600040101010101" pitchFamily="2" charset="-122"/>
              </a:rPr>
              <a:t>训练集；如</a:t>
            </a:r>
            <a:r>
              <a:rPr lang="en-US" altLang="zh-CN" dirty="0">
                <a:latin typeface="华文楷体" panose="02010600040101010101" pitchFamily="2" charset="-122"/>
              </a:rPr>
              <a:t>2/3</a:t>
            </a:r>
            <a:r>
              <a:rPr dirty="0">
                <a:latin typeface="华文楷体" panose="02010600040101010101" pitchFamily="2" charset="-122"/>
              </a:rPr>
              <a:t>的数据，用于导出模型</a:t>
            </a:r>
          </a:p>
          <a:p>
            <a:pPr lvl="2" eaLnBrk="1" hangingPunct="1"/>
            <a:r>
              <a:rPr dirty="0">
                <a:latin typeface="华文楷体" panose="02010600040101010101" pitchFamily="2" charset="-122"/>
              </a:rPr>
              <a:t>检验集；如</a:t>
            </a:r>
            <a:r>
              <a:rPr lang="en-US" altLang="zh-CN" dirty="0">
                <a:latin typeface="华文楷体" panose="02010600040101010101" pitchFamily="2" charset="-122"/>
              </a:rPr>
              <a:t>1/3</a:t>
            </a:r>
            <a:r>
              <a:rPr dirty="0">
                <a:latin typeface="华文楷体" panose="02010600040101010101" pitchFamily="2" charset="-122"/>
              </a:rPr>
              <a:t>的数据，用于估计准确率</a:t>
            </a:r>
          </a:p>
          <a:p>
            <a:pPr eaLnBrk="1" hangingPunct="1"/>
            <a:endParaRPr dirty="0">
              <a:latin typeface="华文楷体" panose="02010600040101010101" pitchFamily="2" charset="-122"/>
            </a:endParaRPr>
          </a:p>
        </p:txBody>
      </p:sp>
      <p:grpSp>
        <p:nvGrpSpPr>
          <p:cNvPr id="99333" name="Group 24">
            <a:extLst>
              <a:ext uri="{FF2B5EF4-FFF2-40B4-BE49-F238E27FC236}">
                <a16:creationId xmlns:a16="http://schemas.microsoft.com/office/drawing/2014/main" id="{884D5B87-02A7-4FFE-98BC-A52B3794D9E8}"/>
              </a:ext>
            </a:extLst>
          </p:cNvPr>
          <p:cNvGrpSpPr>
            <a:grpSpLocks/>
          </p:cNvGrpSpPr>
          <p:nvPr/>
        </p:nvGrpSpPr>
        <p:grpSpPr bwMode="auto">
          <a:xfrm>
            <a:off x="2781300" y="3451226"/>
            <a:ext cx="7696200" cy="2438400"/>
            <a:chOff x="476" y="2352"/>
            <a:chExt cx="4848" cy="153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99335" name="AutoShape 4">
              <a:extLst>
                <a:ext uri="{FF2B5EF4-FFF2-40B4-BE49-F238E27FC236}">
                  <a16:creationId xmlns:a16="http://schemas.microsoft.com/office/drawing/2014/main" id="{07A1CAFC-FE45-466D-B1EF-B03B3021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784"/>
              <a:ext cx="720" cy="624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99336" name="AutoShape 5">
              <a:extLst>
                <a:ext uri="{FF2B5EF4-FFF2-40B4-BE49-F238E27FC236}">
                  <a16:creationId xmlns:a16="http://schemas.microsoft.com/office/drawing/2014/main" id="{338A53F6-7267-4907-9248-18843F964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3552"/>
              <a:ext cx="720" cy="336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99337" name="AutoShape 6">
              <a:extLst>
                <a:ext uri="{FF2B5EF4-FFF2-40B4-BE49-F238E27FC236}">
                  <a16:creationId xmlns:a16="http://schemas.microsoft.com/office/drawing/2014/main" id="{EFDD4D8B-7108-475E-8044-AB6F77091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2352"/>
              <a:ext cx="720" cy="480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99338" name="AutoShape 7">
              <a:extLst>
                <a:ext uri="{FF2B5EF4-FFF2-40B4-BE49-F238E27FC236}">
                  <a16:creationId xmlns:a16="http://schemas.microsoft.com/office/drawing/2014/main" id="{5D4FC6A1-6E28-4166-A67B-3D8D8C44F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2352"/>
              <a:ext cx="768" cy="48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99339" name="Text Box 10">
              <a:extLst>
                <a:ext uri="{FF2B5EF4-FFF2-40B4-BE49-F238E27FC236}">
                  <a16:creationId xmlns:a16="http://schemas.microsoft.com/office/drawing/2014/main" id="{F0252A7B-1247-416A-A5DB-66438945D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" y="3024"/>
              <a:ext cx="624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>
                  <a:latin typeface="华文楷体" panose="02010600040101010101" pitchFamily="2" charset="-122"/>
                </a:rPr>
                <a:t>数据</a:t>
              </a:r>
            </a:p>
          </p:txBody>
        </p:sp>
        <p:sp>
          <p:nvSpPr>
            <p:cNvPr id="99340" name="Text Box 11">
              <a:extLst>
                <a:ext uri="{FF2B5EF4-FFF2-40B4-BE49-F238E27FC236}">
                  <a16:creationId xmlns:a16="http://schemas.microsoft.com/office/drawing/2014/main" id="{1434D144-0FBB-4D7E-B0BB-75646FCEA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" y="2496"/>
              <a:ext cx="624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 dirty="0">
                  <a:latin typeface="华文楷体" panose="02010600040101010101" pitchFamily="2" charset="-122"/>
                </a:rPr>
                <a:t>训练集</a:t>
              </a:r>
            </a:p>
          </p:txBody>
        </p:sp>
        <p:sp>
          <p:nvSpPr>
            <p:cNvPr id="99341" name="Text Box 12">
              <a:extLst>
                <a:ext uri="{FF2B5EF4-FFF2-40B4-BE49-F238E27FC236}">
                  <a16:creationId xmlns:a16="http://schemas.microsoft.com/office/drawing/2014/main" id="{0AA98FE8-5069-42BD-B9AA-65FE79F2F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" y="3657"/>
              <a:ext cx="624" cy="2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>
                  <a:latin typeface="华文楷体" panose="02010600040101010101" pitchFamily="2" charset="-122"/>
                </a:rPr>
                <a:t>测试集</a:t>
              </a:r>
            </a:p>
          </p:txBody>
        </p:sp>
        <p:sp>
          <p:nvSpPr>
            <p:cNvPr id="99342" name="Text Box 13">
              <a:extLst>
                <a:ext uri="{FF2B5EF4-FFF2-40B4-BE49-F238E27FC236}">
                  <a16:creationId xmlns:a16="http://schemas.microsoft.com/office/drawing/2014/main" id="{648723F3-1B7F-46EC-A112-E2B9B8E32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6" y="2352"/>
              <a:ext cx="624" cy="4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>
                  <a:latin typeface="华文楷体" panose="02010600040101010101" pitchFamily="2" charset="-122"/>
                </a:rPr>
                <a:t>导出</a:t>
              </a:r>
            </a:p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>
                  <a:latin typeface="华文楷体" panose="02010600040101010101" pitchFamily="2" charset="-122"/>
                </a:rPr>
                <a:t>分类法</a:t>
              </a:r>
            </a:p>
          </p:txBody>
        </p:sp>
        <p:sp>
          <p:nvSpPr>
            <p:cNvPr id="99343" name="AutoShape 14">
              <a:extLst>
                <a:ext uri="{FF2B5EF4-FFF2-40B4-BE49-F238E27FC236}">
                  <a16:creationId xmlns:a16="http://schemas.microsoft.com/office/drawing/2014/main" id="{0526BC5E-C302-48B0-B856-0B7F80F57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" y="2352"/>
              <a:ext cx="768" cy="48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99344" name="Text Box 15">
              <a:extLst>
                <a:ext uri="{FF2B5EF4-FFF2-40B4-BE49-F238E27FC236}">
                  <a16:creationId xmlns:a16="http://schemas.microsoft.com/office/drawing/2014/main" id="{13C7DE54-F130-487C-9058-DC86D4368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2380"/>
              <a:ext cx="480" cy="4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 b="1">
                  <a:latin typeface="华文楷体" panose="02010600040101010101" pitchFamily="2" charset="-122"/>
                </a:rPr>
                <a:t>评估精度</a:t>
              </a:r>
            </a:p>
          </p:txBody>
        </p:sp>
        <p:sp>
          <p:nvSpPr>
            <p:cNvPr id="99345" name="Line 16">
              <a:extLst>
                <a:ext uri="{FF2B5EF4-FFF2-40B4-BE49-F238E27FC236}">
                  <a16:creationId xmlns:a16="http://schemas.microsoft.com/office/drawing/2014/main" id="{3C7F8A22-CA95-4956-A606-3BBCA80D9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6" y="2592"/>
              <a:ext cx="432" cy="33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346" name="Line 17">
              <a:extLst>
                <a:ext uri="{FF2B5EF4-FFF2-40B4-BE49-F238E27FC236}">
                  <a16:creationId xmlns:a16="http://schemas.microsoft.com/office/drawing/2014/main" id="{C029A65C-94A0-403D-9D4E-62ADA9F1C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3264"/>
              <a:ext cx="432" cy="432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347" name="Line 18">
              <a:extLst>
                <a:ext uri="{FF2B5EF4-FFF2-40B4-BE49-F238E27FC236}">
                  <a16:creationId xmlns:a16="http://schemas.microsoft.com/office/drawing/2014/main" id="{ECB18D6F-33E7-4B1C-8B4D-E7B29C3FF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" y="2592"/>
              <a:ext cx="72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348" name="Line 19">
              <a:extLst>
                <a:ext uri="{FF2B5EF4-FFF2-40B4-BE49-F238E27FC236}">
                  <a16:creationId xmlns:a16="http://schemas.microsoft.com/office/drawing/2014/main" id="{3B55876E-1F45-4119-A61B-E32A0611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2592"/>
              <a:ext cx="72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349" name="Line 20">
              <a:extLst>
                <a:ext uri="{FF2B5EF4-FFF2-40B4-BE49-F238E27FC236}">
                  <a16:creationId xmlns:a16="http://schemas.microsoft.com/office/drawing/2014/main" id="{02E8D8C6-C5E4-45DA-A954-5B367CFAC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8" y="3696"/>
              <a:ext cx="259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350" name="Line 21">
              <a:extLst>
                <a:ext uri="{FF2B5EF4-FFF2-40B4-BE49-F238E27FC236}">
                  <a16:creationId xmlns:a16="http://schemas.microsoft.com/office/drawing/2014/main" id="{7625FE80-5ABF-4C02-B30D-9EE1FF9A2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0" y="2832"/>
              <a:ext cx="0" cy="864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9334" name="TextBox 21">
            <a:extLst>
              <a:ext uri="{FF2B5EF4-FFF2-40B4-BE49-F238E27FC236}">
                <a16:creationId xmlns:a16="http://schemas.microsoft.com/office/drawing/2014/main" id="{5BF8C47A-E76E-49C2-B085-AAA40B9F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2" y="5872161"/>
            <a:ext cx="326231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</a:rPr>
              <a:t>用保持方法估计准确率</a:t>
            </a:r>
          </a:p>
        </p:txBody>
      </p:sp>
      <p:sp>
        <p:nvSpPr>
          <p:cNvPr id="23" name="页脚占位符 3">
            <a:extLst>
              <a:ext uri="{FF2B5EF4-FFF2-40B4-BE49-F238E27FC236}">
                <a16:creationId xmlns:a16="http://schemas.microsoft.com/office/drawing/2014/main" id="{16A48488-3A48-4406-B052-C858B7ED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5993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01"/>
    </mc:Choice>
    <mc:Fallback xmlns="">
      <p:transition advTm="549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灯片编号占位符 3">
            <a:extLst>
              <a:ext uri="{FF2B5EF4-FFF2-40B4-BE49-F238E27FC236}">
                <a16:creationId xmlns:a16="http://schemas.microsoft.com/office/drawing/2014/main" id="{D1DC751B-6A17-446C-B292-5BB2C820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3F7AB506-C1A6-4B5A-BDE0-416E9B9E33A2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0354" name="标题 1">
            <a:extLst>
              <a:ext uri="{FF2B5EF4-FFF2-40B4-BE49-F238E27FC236}">
                <a16:creationId xmlns:a16="http://schemas.microsoft.com/office/drawing/2014/main" id="{6CE2F4E4-C470-4131-92C4-1FD9F4B4C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评估分类器或预测器的准确率（</a:t>
            </a:r>
            <a:r>
              <a:rPr lang="en-US" b="0" dirty="0"/>
              <a:t>2/3</a:t>
            </a:r>
            <a:r>
              <a:rPr b="0" dirty="0"/>
              <a:t>）</a:t>
            </a:r>
          </a:p>
        </p:txBody>
      </p:sp>
      <p:sp>
        <p:nvSpPr>
          <p:cNvPr id="100355" name="内容占位符 2">
            <a:extLst>
              <a:ext uri="{FF2B5EF4-FFF2-40B4-BE49-F238E27FC236}">
                <a16:creationId xmlns:a16="http://schemas.microsoft.com/office/drawing/2014/main" id="{880B09AF-54C8-4FCA-B159-1172AD50C55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b="1" dirty="0">
                <a:solidFill>
                  <a:srgbClr val="223BF4"/>
                </a:solidFill>
              </a:rPr>
              <a:t>随机子抽样（</a:t>
            </a:r>
            <a:r>
              <a:rPr lang="en-US" altLang="zh-CN" b="1" dirty="0">
                <a:solidFill>
                  <a:srgbClr val="223BF4"/>
                </a:solidFill>
              </a:rPr>
              <a:t>random subsampling</a:t>
            </a:r>
            <a:r>
              <a:rPr b="1" dirty="0">
                <a:solidFill>
                  <a:srgbClr val="223BF4"/>
                </a:solidFill>
              </a:rPr>
              <a:t>）</a:t>
            </a:r>
            <a:r>
              <a:rPr lang="zh-CN" altLang="en-US" b="1" dirty="0">
                <a:solidFill>
                  <a:srgbClr val="223BF4"/>
                </a:solidFill>
              </a:rPr>
              <a:t>：</a:t>
            </a:r>
            <a:r>
              <a:rPr dirty="0">
                <a:latin typeface="华文楷体" panose="02010600040101010101" pitchFamily="2" charset="-122"/>
              </a:rPr>
              <a:t>保持方法的一种变形</a:t>
            </a:r>
            <a:endParaRPr lang="en-US" dirty="0">
              <a:latin typeface="华文楷体" panose="02010600040101010101" pitchFamily="2" charset="-122"/>
            </a:endParaRPr>
          </a:p>
          <a:p>
            <a:pPr lvl="1" eaLnBrk="1" hangingPunct="1"/>
            <a:r>
              <a:rPr dirty="0"/>
              <a:t>将保持方法重复</a:t>
            </a:r>
            <a:r>
              <a:rPr lang="en-US" altLang="zh-CN" dirty="0"/>
              <a:t>k</a:t>
            </a:r>
            <a:r>
              <a:rPr dirty="0"/>
              <a:t>次，总准确率估计取每次迭代准确率的平均值</a:t>
            </a:r>
            <a:endParaRPr lang="en-US" dirty="0"/>
          </a:p>
          <a:p>
            <a:pPr eaLnBrk="1" hangingPunct="1"/>
            <a:r>
              <a:rPr sz="2400" b="1" dirty="0" err="1">
                <a:solidFill>
                  <a:srgbClr val="223BF4"/>
                </a:solidFill>
              </a:rPr>
              <a:t>交叉验证（</a:t>
            </a:r>
            <a:r>
              <a:rPr lang="en-US" altLang="zh-CN" sz="2400" b="1" dirty="0" err="1">
                <a:solidFill>
                  <a:srgbClr val="223BF4"/>
                </a:solidFill>
              </a:rPr>
              <a:t>Cross-validation</a:t>
            </a:r>
            <a:r>
              <a:rPr sz="2400" b="1" dirty="0" err="1">
                <a:solidFill>
                  <a:srgbClr val="223BF4"/>
                </a:solidFill>
              </a:rPr>
              <a:t>，</a:t>
            </a:r>
            <a:r>
              <a:rPr lang="en-US" altLang="zh-CN" sz="2400" b="1" dirty="0" err="1">
                <a:solidFill>
                  <a:srgbClr val="223BF4"/>
                </a:solidFill>
              </a:rPr>
              <a:t>k</a:t>
            </a:r>
            <a:r>
              <a:rPr sz="2400" b="1" dirty="0" err="1">
                <a:solidFill>
                  <a:srgbClr val="223BF4"/>
                </a:solidFill>
              </a:rPr>
              <a:t>折交叉验证中，</a:t>
            </a:r>
            <a:r>
              <a:rPr lang="en-US" altLang="zh-CN" sz="2400" b="1" dirty="0" err="1">
                <a:solidFill>
                  <a:srgbClr val="223BF4"/>
                </a:solidFill>
              </a:rPr>
              <a:t>k</a:t>
            </a:r>
            <a:r>
              <a:rPr lang="en-US" altLang="zh-CN" sz="2400" b="1" dirty="0">
                <a:solidFill>
                  <a:srgbClr val="223BF4"/>
                </a:solidFill>
              </a:rPr>
              <a:t>=10</a:t>
            </a:r>
            <a:r>
              <a:rPr sz="2400" b="1" dirty="0">
                <a:solidFill>
                  <a:srgbClr val="223BF4"/>
                </a:solidFill>
              </a:rPr>
              <a:t>最常用）</a:t>
            </a:r>
            <a:endParaRPr lang="en-US" sz="2400" b="1" dirty="0">
              <a:solidFill>
                <a:srgbClr val="223BF4"/>
              </a:solidFill>
            </a:endParaRPr>
          </a:p>
          <a:p>
            <a:pPr lvl="1" eaLnBrk="1" hangingPunct="1"/>
            <a:r>
              <a:rPr dirty="0"/>
              <a:t>初始数据随机划分成</a:t>
            </a:r>
            <a:r>
              <a:rPr lang="en-US" altLang="zh-CN" dirty="0"/>
              <a:t>k</a:t>
            </a:r>
            <a:r>
              <a:rPr dirty="0"/>
              <a:t>个互不相交的子集，每个子集大小大致相等</a:t>
            </a:r>
            <a:endParaRPr lang="en-US" dirty="0"/>
          </a:p>
          <a:p>
            <a:pPr lvl="1" eaLnBrk="1" hangingPunct="1"/>
            <a:r>
              <a:rPr dirty="0"/>
              <a:t>在第</a:t>
            </a:r>
            <a:r>
              <a:rPr lang="en-US" altLang="zh-CN" dirty="0" err="1"/>
              <a:t>i</a:t>
            </a:r>
            <a:r>
              <a:rPr dirty="0"/>
              <a:t>次迭代，划分</a:t>
            </a:r>
            <a:r>
              <a:rPr lang="en-US" altLang="zh-CN" dirty="0"/>
              <a:t>Di</a:t>
            </a:r>
            <a:r>
              <a:rPr dirty="0"/>
              <a:t>用作检验集，其余的划分一起用来训练模型，得到一个模型的准确率。总的准确率等于每次迭代的准确率的平均</a:t>
            </a:r>
            <a:endParaRPr lang="en-US" dirty="0"/>
          </a:p>
          <a:p>
            <a:pPr eaLnBrk="1" hangingPunct="1"/>
            <a:r>
              <a:rPr sz="2400" b="1" dirty="0" err="1">
                <a:solidFill>
                  <a:srgbClr val="223BF4"/>
                </a:solidFill>
              </a:rPr>
              <a:t>留一（</a:t>
            </a:r>
            <a:r>
              <a:rPr lang="en-US" altLang="zh-CN" sz="2400" b="1" dirty="0" err="1">
                <a:solidFill>
                  <a:srgbClr val="223BF4"/>
                </a:solidFill>
              </a:rPr>
              <a:t>leave</a:t>
            </a:r>
            <a:r>
              <a:rPr lang="en-US" altLang="zh-CN" sz="2400" b="1" dirty="0">
                <a:solidFill>
                  <a:srgbClr val="223BF4"/>
                </a:solidFill>
              </a:rPr>
              <a:t> one out</a:t>
            </a:r>
            <a:r>
              <a:rPr sz="2400" b="1" dirty="0">
                <a:solidFill>
                  <a:srgbClr val="223BF4"/>
                </a:solidFill>
              </a:rPr>
              <a:t>）：</a:t>
            </a:r>
            <a:r>
              <a:rPr dirty="0" err="1"/>
              <a:t>每次只给检验集留出一个样本</a:t>
            </a:r>
            <a:endParaRPr lang="en-US" altLang="zh-CN" dirty="0"/>
          </a:p>
          <a:p>
            <a:pPr eaLnBrk="1" hangingPunct="1"/>
            <a:r>
              <a:rPr b="1" dirty="0" err="1">
                <a:solidFill>
                  <a:srgbClr val="223BF4"/>
                </a:solidFill>
              </a:rPr>
              <a:t>分层交叉确认</a:t>
            </a:r>
            <a:r>
              <a:rPr b="1" dirty="0">
                <a:solidFill>
                  <a:srgbClr val="223BF4"/>
                </a:solidFill>
              </a:rPr>
              <a:t>（</a:t>
            </a:r>
            <a:r>
              <a:rPr lang="en-US" altLang="zh-CN" b="1" dirty="0">
                <a:solidFill>
                  <a:srgbClr val="223BF4"/>
                </a:solidFill>
                <a:ea typeface="SimSun" panose="02010600030101010101" pitchFamily="2" charset="-122"/>
              </a:rPr>
              <a:t> Stratified cross-validation </a:t>
            </a:r>
            <a:r>
              <a:rPr b="1" dirty="0">
                <a:solidFill>
                  <a:srgbClr val="223BF4"/>
                </a:solidFill>
              </a:rPr>
              <a:t>）：</a:t>
            </a:r>
            <a:r>
              <a:rPr dirty="0" err="1"/>
              <a:t>折被分层，使得每个折中元组的类分布与在初始数据中的大致相同</a:t>
            </a: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417D0D1-E588-4D46-B3B9-C3EC62E3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2946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090"/>
    </mc:Choice>
    <mc:Fallback xmlns="">
      <p:transition advTm="580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灯片编号占位符 3">
            <a:extLst>
              <a:ext uri="{FF2B5EF4-FFF2-40B4-BE49-F238E27FC236}">
                <a16:creationId xmlns:a16="http://schemas.microsoft.com/office/drawing/2014/main" id="{521BC183-7B68-4C41-9D90-7A1CCC7C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5F16782-2298-4746-AF0E-C8B9168A89F7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1378" name="标题 1">
            <a:extLst>
              <a:ext uri="{FF2B5EF4-FFF2-40B4-BE49-F238E27FC236}">
                <a16:creationId xmlns:a16="http://schemas.microsoft.com/office/drawing/2014/main" id="{6C1736CA-B2AE-4B05-BB10-6243CB23A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评估分类器或预测器的准确率（</a:t>
            </a:r>
            <a:r>
              <a:rPr lang="en-US" b="0" dirty="0"/>
              <a:t>3/3</a:t>
            </a:r>
            <a:r>
              <a:rPr b="0" dirty="0"/>
              <a:t>）</a:t>
            </a:r>
          </a:p>
        </p:txBody>
      </p:sp>
      <p:sp>
        <p:nvSpPr>
          <p:cNvPr id="101379" name="内容占位符 2">
            <a:extLst>
              <a:ext uri="{FF2B5EF4-FFF2-40B4-BE49-F238E27FC236}">
                <a16:creationId xmlns:a16="http://schemas.microsoft.com/office/drawing/2014/main" id="{7659DE5B-49E4-46D7-A009-A722AE3898E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6"/>
            <a:ext cx="11394696" cy="5233293"/>
          </a:xfrm>
        </p:spPr>
        <p:txBody>
          <a:bodyPr>
            <a:normAutofit/>
          </a:bodyPr>
          <a:lstStyle/>
          <a:p>
            <a:pPr eaLnBrk="1" hangingPunct="1"/>
            <a:r>
              <a:rPr sz="2600" b="1" dirty="0" err="1">
                <a:solidFill>
                  <a:srgbClr val="223BF4"/>
                </a:solidFill>
              </a:rPr>
              <a:t>自助法（</a:t>
            </a:r>
            <a:r>
              <a:rPr lang="en-US" altLang="zh-CN" sz="2600" b="1" dirty="0" err="1">
                <a:solidFill>
                  <a:srgbClr val="223BF4"/>
                </a:solidFill>
              </a:rPr>
              <a:t>bootstrap</a:t>
            </a:r>
            <a:r>
              <a:rPr lang="en-US" altLang="zh-CN" sz="2600" b="1" dirty="0">
                <a:solidFill>
                  <a:srgbClr val="223BF4"/>
                </a:solidFill>
              </a:rPr>
              <a:t> method</a:t>
            </a:r>
            <a:r>
              <a:rPr sz="2600" b="1" dirty="0">
                <a:solidFill>
                  <a:srgbClr val="223BF4"/>
                </a:solidFill>
              </a:rPr>
              <a:t>）</a:t>
            </a:r>
            <a:endParaRPr lang="en-US" sz="2600" b="1" dirty="0">
              <a:solidFill>
                <a:srgbClr val="223BF4"/>
              </a:solidFill>
            </a:endParaRPr>
          </a:p>
          <a:p>
            <a:pPr lvl="1" eaLnBrk="1" hangingPunct="1"/>
            <a:r>
              <a:rPr dirty="0"/>
              <a:t>从给定训练元组中有放回地均匀抽样</a:t>
            </a:r>
            <a:r>
              <a:rPr lang="zh-CN" altLang="en-US" dirty="0"/>
              <a:t>。</a:t>
            </a:r>
            <a:r>
              <a:rPr dirty="0"/>
              <a:t>对于小数据集，效果很好</a:t>
            </a:r>
            <a:endParaRPr lang="en-US" dirty="0"/>
          </a:p>
          <a:p>
            <a:pPr eaLnBrk="1" hangingPunct="1"/>
            <a:r>
              <a:rPr dirty="0" err="1"/>
              <a:t>常用的一种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FF0000"/>
                </a:solidFill>
              </a:rPr>
              <a:t>.632</a:t>
            </a:r>
            <a:r>
              <a:rPr dirty="0">
                <a:solidFill>
                  <a:srgbClr val="FF0000"/>
                </a:solidFill>
              </a:rPr>
              <a:t>自助法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dirty="0"/>
              <a:t>设给定数据集包含</a:t>
            </a:r>
            <a:r>
              <a:rPr lang="en-US" altLang="zh-CN" dirty="0"/>
              <a:t>d</a:t>
            </a:r>
            <a:r>
              <a:rPr dirty="0"/>
              <a:t>个元组。有放回地抽样</a:t>
            </a:r>
            <a:r>
              <a:rPr lang="en-US" altLang="zh-CN" dirty="0"/>
              <a:t>d</a:t>
            </a:r>
            <a:r>
              <a:rPr dirty="0"/>
              <a:t>次，产生</a:t>
            </a:r>
            <a:r>
              <a:rPr lang="en-US" altLang="zh-CN" dirty="0"/>
              <a:t>d</a:t>
            </a:r>
            <a:r>
              <a:rPr dirty="0"/>
              <a:t>个样本的自助样本集或</a:t>
            </a:r>
            <a:r>
              <a:rPr dirty="0">
                <a:solidFill>
                  <a:srgbClr val="FF0000"/>
                </a:solidFill>
              </a:rPr>
              <a:t>训练集</a:t>
            </a:r>
            <a:r>
              <a:rPr dirty="0"/>
              <a:t>。没有进入该训练集的元组最终形成</a:t>
            </a:r>
            <a:r>
              <a:rPr lang="zh-CN" altLang="en-US" dirty="0">
                <a:solidFill>
                  <a:srgbClr val="FF0000"/>
                </a:solidFill>
              </a:rPr>
              <a:t>检验集</a:t>
            </a:r>
            <a:r>
              <a:rPr dirty="0"/>
              <a:t>。</a:t>
            </a:r>
            <a:endParaRPr lang="en-US" altLang="zh-CN" dirty="0"/>
          </a:p>
          <a:p>
            <a:pPr lvl="1" eaLnBrk="1" hangingPunct="1"/>
            <a:r>
              <a:rPr dirty="0"/>
              <a:t>平均情况下，</a:t>
            </a:r>
            <a:r>
              <a:rPr lang="en-US" altLang="en-US" dirty="0">
                <a:solidFill>
                  <a:srgbClr val="FF0000"/>
                </a:solidFill>
              </a:rPr>
              <a:t>63.2%</a:t>
            </a:r>
            <a:r>
              <a:rPr dirty="0"/>
              <a:t>的原数据元组将出现在自助样本中，而其余</a:t>
            </a:r>
            <a:r>
              <a:rPr lang="en-US" altLang="en-US" dirty="0">
                <a:solidFill>
                  <a:srgbClr val="FF0000"/>
                </a:solidFill>
              </a:rPr>
              <a:t>36.8%</a:t>
            </a:r>
            <a:r>
              <a:rPr dirty="0"/>
              <a:t>的元组将形成检验集</a:t>
            </a:r>
            <a:r>
              <a:rPr lang="zh-CN" altLang="en-US" dirty="0"/>
              <a:t>、</a:t>
            </a:r>
            <a:r>
              <a:rPr lang="en-US" altLang="zh-CN" dirty="0"/>
              <a:t>63.2%</a:t>
            </a:r>
            <a:r>
              <a:rPr dirty="0"/>
              <a:t>从何而来？</a:t>
            </a:r>
            <a:r>
              <a:rPr lang="en-US" altLang="zh-CN" dirty="0"/>
              <a:t> (1 – 1/d)</a:t>
            </a:r>
            <a:r>
              <a:rPr lang="en-US" altLang="zh-CN" baseline="30000" dirty="0"/>
              <a:t>d</a:t>
            </a:r>
            <a:r>
              <a:rPr lang="en-US" altLang="zh-CN" dirty="0"/>
              <a:t> ≈ e</a:t>
            </a:r>
            <a:r>
              <a:rPr lang="en-US" altLang="zh-CN" baseline="30000" dirty="0"/>
              <a:t>-1</a:t>
            </a:r>
            <a:r>
              <a:rPr lang="en-US" altLang="zh-CN" dirty="0"/>
              <a:t> = 0.368</a:t>
            </a:r>
          </a:p>
          <a:p>
            <a:pPr lvl="1" eaLnBrk="1" hangingPunct="1"/>
            <a:r>
              <a:rPr dirty="0"/>
              <a:t>重复抽样过程</a:t>
            </a:r>
            <a:r>
              <a:rPr lang="en-US" altLang="zh-CN" dirty="0"/>
              <a:t>k</a:t>
            </a:r>
            <a:r>
              <a:rPr dirty="0"/>
              <a:t>次，模型的总体准确率为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graphicFrame>
        <p:nvGraphicFramePr>
          <p:cNvPr id="101381" name="Object 4">
            <a:extLst>
              <a:ext uri="{FF2B5EF4-FFF2-40B4-BE49-F238E27FC236}">
                <a16:creationId xmlns:a16="http://schemas.microsoft.com/office/drawing/2014/main" id="{4D73E653-8C5C-423E-AAE0-CD3EEFFE0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076622"/>
              </p:ext>
            </p:extLst>
          </p:nvPr>
        </p:nvGraphicFramePr>
        <p:xfrm>
          <a:off x="2717800" y="5661091"/>
          <a:ext cx="67564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8" name="Equation" r:id="rId4" imgW="3708400" imgH="431800" progId="Equation.3">
                  <p:embed/>
                </p:oleObj>
              </mc:Choice>
              <mc:Fallback>
                <p:oleObj name="Equation" r:id="rId4" imgW="3708400" imgH="431800" progId="Equation.3">
                  <p:embed/>
                  <p:pic>
                    <p:nvPicPr>
                      <p:cNvPr id="101381" name="Object 4">
                        <a:extLst>
                          <a:ext uri="{FF2B5EF4-FFF2-40B4-BE49-F238E27FC236}">
                            <a16:creationId xmlns:a16="http://schemas.microsoft.com/office/drawing/2014/main" id="{4D73E653-8C5C-423E-AAE0-CD3EEFFE0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5661091"/>
                        <a:ext cx="67564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页脚占位符 3">
            <a:extLst>
              <a:ext uri="{FF2B5EF4-FFF2-40B4-BE49-F238E27FC236}">
                <a16:creationId xmlns:a16="http://schemas.microsoft.com/office/drawing/2014/main" id="{2E9AB205-7FB4-45B3-B575-F807A561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59247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850"/>
    </mc:Choice>
    <mc:Fallback xmlns="">
      <p:transition advTm="958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灯片编号占位符 3">
            <a:extLst>
              <a:ext uri="{FF2B5EF4-FFF2-40B4-BE49-F238E27FC236}">
                <a16:creationId xmlns:a16="http://schemas.microsoft.com/office/drawing/2014/main" id="{797AF536-0C5C-42E7-8920-23BC6781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BD69B3C-7C4E-441C-BD54-EF6ABC2C73E8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7762" name="标题 1">
            <a:extLst>
              <a:ext uri="{FF2B5EF4-FFF2-40B4-BE49-F238E27FC236}">
                <a16:creationId xmlns:a16="http://schemas.microsoft.com/office/drawing/2014/main" id="{EE0E1350-5AD6-4ADF-9984-74FD49BE9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ROC</a:t>
            </a:r>
            <a:r>
              <a:rPr b="0" dirty="0"/>
              <a:t>曲线（</a:t>
            </a:r>
            <a:r>
              <a:rPr lang="en-US" b="0" dirty="0"/>
              <a:t>1/4</a:t>
            </a:r>
            <a:r>
              <a:rPr b="0" dirty="0"/>
              <a:t>）</a:t>
            </a:r>
          </a:p>
        </p:txBody>
      </p:sp>
      <p:sp>
        <p:nvSpPr>
          <p:cNvPr id="102403" name="内容占位符 8">
            <a:extLst>
              <a:ext uri="{FF2B5EF4-FFF2-40B4-BE49-F238E27FC236}">
                <a16:creationId xmlns:a16="http://schemas.microsoft.com/office/drawing/2014/main" id="{E72AF51E-9705-4677-B6AB-3F77016470E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853589" y="4102776"/>
            <a:ext cx="10500211" cy="1900116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sz="2400" dirty="0" err="1"/>
              <a:t>起源于信号检测理论，第二次世界大战期间为雷达图像分析开发</a:t>
            </a:r>
            <a:endParaRPr lang="en-US" sz="2400" dirty="0"/>
          </a:p>
          <a:p>
            <a:pPr eaLnBrk="1" hangingPunct="1"/>
            <a:r>
              <a:rPr sz="2400" dirty="0" err="1"/>
              <a:t>显示给定模型的</a:t>
            </a:r>
            <a:r>
              <a:rPr lang="zh-CN" altLang="en-US" b="1" dirty="0">
                <a:solidFill>
                  <a:srgbClr val="FF0000"/>
                </a:solidFill>
              </a:rPr>
              <a:t>真正率</a:t>
            </a:r>
            <a:r>
              <a:rPr sz="2400" dirty="0"/>
              <a:t>（</a:t>
            </a:r>
            <a:r>
              <a:rPr lang="en-US" dirty="0"/>
              <a:t>TPR</a:t>
            </a:r>
            <a:r>
              <a:rPr lang="zh-CN" altLang="en-US" dirty="0"/>
              <a:t>，</a:t>
            </a:r>
            <a:r>
              <a:rPr sz="2400" dirty="0" err="1"/>
              <a:t>正确识别的正元组的比例）和</a:t>
            </a:r>
            <a:r>
              <a:rPr sz="2400" b="1" dirty="0" err="1">
                <a:solidFill>
                  <a:srgbClr val="FF0000"/>
                </a:solidFill>
              </a:rPr>
              <a:t>假正率</a:t>
            </a:r>
            <a:r>
              <a:rPr sz="2400" dirty="0" err="1"/>
              <a:t>（</a:t>
            </a:r>
            <a:r>
              <a:rPr lang="en-US" dirty="0" err="1"/>
              <a:t>FPR</a:t>
            </a:r>
            <a:r>
              <a:rPr lang="zh-CN" altLang="en-US" dirty="0"/>
              <a:t>，</a:t>
            </a:r>
            <a:r>
              <a:rPr sz="2400" dirty="0" err="1"/>
              <a:t>不正确地识别为正元组的负元组的比例）之间的比较评定</a:t>
            </a:r>
            <a:endParaRPr lang="en-US" sz="24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D05EA70-A03A-48BB-82F7-6D2F544CE60C}"/>
              </a:ext>
            </a:extLst>
          </p:cNvPr>
          <p:cNvSpPr/>
          <p:nvPr/>
        </p:nvSpPr>
        <p:spPr bwMode="auto">
          <a:xfrm>
            <a:off x="5451562" y="1660248"/>
            <a:ext cx="4820111" cy="189963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000" b="1" dirty="0"/>
              <a:t>受试者工作特征曲线</a:t>
            </a:r>
            <a:endParaRPr lang="en-US" altLang="zh-CN" sz="2000" b="1" dirty="0"/>
          </a:p>
          <a:p>
            <a:pPr algn="ctr" eaLnBrk="1" hangingPunct="1">
              <a:defRPr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ROC</a:t>
            </a:r>
            <a:r>
              <a:rPr lang="zh-CN" altLang="en-US" sz="2000" b="1" dirty="0"/>
              <a:t>曲线，</a:t>
            </a:r>
            <a:endParaRPr lang="en-US" altLang="zh-CN" sz="2000" dirty="0"/>
          </a:p>
          <a:p>
            <a:pPr algn="ctr" eaLnBrk="1" hangingPunct="1">
              <a:defRPr/>
            </a:pPr>
            <a:r>
              <a:rPr lang="en-US" altLang="zh-CN" sz="2000" b="1" dirty="0"/>
              <a:t>Receiver Operating Characteristics</a:t>
            </a:r>
            <a:r>
              <a:rPr lang="zh-CN" altLang="en-US" sz="2000" b="1" dirty="0"/>
              <a:t>，</a:t>
            </a:r>
            <a:endParaRPr lang="en-US" altLang="zh-CN" sz="2000" b="1" dirty="0"/>
          </a:p>
          <a:p>
            <a:pPr algn="ctr" eaLnBrk="1" hangingPunct="1">
              <a:defRPr/>
            </a:pPr>
            <a:r>
              <a:rPr lang="zh-CN" altLang="en-US" sz="2000" b="1" dirty="0"/>
              <a:t>感受性曲线</a:t>
            </a:r>
            <a:r>
              <a:rPr lang="en-US" altLang="zh-CN" sz="2000" b="1" dirty="0"/>
              <a:t>sensitivity curve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51F07D1-4FC6-489A-BD0D-1994988BB445}"/>
              </a:ext>
            </a:extLst>
          </p:cNvPr>
          <p:cNvSpPr/>
          <p:nvPr/>
        </p:nvSpPr>
        <p:spPr bwMode="auto">
          <a:xfrm>
            <a:off x="1647761" y="1531693"/>
            <a:ext cx="2880320" cy="1584176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如何可视化两个分类模型的性能比较？</a:t>
            </a: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9DE07E17-381F-4043-AA94-7EE2139F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2535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301"/>
    </mc:Choice>
    <mc:Fallback xmlns="">
      <p:transition advTm="293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灯片编号占位符 3">
            <a:extLst>
              <a:ext uri="{FF2B5EF4-FFF2-40B4-BE49-F238E27FC236}">
                <a16:creationId xmlns:a16="http://schemas.microsoft.com/office/drawing/2014/main" id="{EA95E36C-2542-4E17-8D87-A144DB79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6AAF2CC-57E4-4472-8F0E-EAA9BC402C83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8786" name="标题 1">
            <a:extLst>
              <a:ext uri="{FF2B5EF4-FFF2-40B4-BE49-F238E27FC236}">
                <a16:creationId xmlns:a16="http://schemas.microsoft.com/office/drawing/2014/main" id="{D7A17CEC-8738-450A-A510-0BD4107F7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ROC</a:t>
            </a:r>
            <a:r>
              <a:rPr lang="zh-CN" altLang="en-US" b="0" dirty="0"/>
              <a:t>曲线（</a:t>
            </a:r>
            <a:r>
              <a:rPr lang="en-US" altLang="zh-CN" b="0" dirty="0"/>
              <a:t>2/4</a:t>
            </a:r>
            <a:r>
              <a:rPr lang="zh-CN" altLang="en-US" b="0" dirty="0"/>
              <a:t>）</a:t>
            </a:r>
            <a:endParaRPr b="0" dirty="0"/>
          </a:p>
        </p:txBody>
      </p:sp>
      <p:sp>
        <p:nvSpPr>
          <p:cNvPr id="118787" name="内容占位符 2">
            <a:extLst>
              <a:ext uri="{FF2B5EF4-FFF2-40B4-BE49-F238E27FC236}">
                <a16:creationId xmlns:a16="http://schemas.microsoft.com/office/drawing/2014/main" id="{12E78643-26F0-401C-9ED7-0747EA139DC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200" b="1" dirty="0" err="1">
                <a:solidFill>
                  <a:srgbClr val="223BF4"/>
                </a:solidFill>
              </a:rPr>
              <a:t>ROC</a:t>
            </a:r>
            <a:r>
              <a:rPr sz="2200" b="1" dirty="0" err="1">
                <a:solidFill>
                  <a:srgbClr val="223BF4"/>
                </a:solidFill>
              </a:rPr>
              <a:t>曲线图反映</a:t>
            </a:r>
            <a:r>
              <a:rPr lang="zh-CN" altLang="en-US" sz="2200" b="1" dirty="0">
                <a:solidFill>
                  <a:srgbClr val="223BF4"/>
                </a:solidFill>
              </a:rPr>
              <a:t>的</a:t>
            </a:r>
            <a:r>
              <a:rPr sz="2200" b="1" dirty="0" err="1">
                <a:solidFill>
                  <a:srgbClr val="223BF4"/>
                </a:solidFill>
              </a:rPr>
              <a:t>关系</a:t>
            </a:r>
            <a:endParaRPr lang="en-US" altLang="zh-CN" sz="2200" b="1" dirty="0">
              <a:solidFill>
                <a:srgbClr val="223BF4"/>
              </a:solidFill>
            </a:endParaRPr>
          </a:p>
          <a:p>
            <a:pPr lvl="1"/>
            <a:r>
              <a:rPr dirty="0"/>
              <a:t>横坐标</a:t>
            </a:r>
            <a:r>
              <a:rPr lang="en-US" altLang="zh-CN" dirty="0"/>
              <a:t>X</a:t>
            </a:r>
            <a:r>
              <a:rPr dirty="0"/>
              <a:t>轴</a:t>
            </a:r>
            <a:r>
              <a:rPr lang="zh-CN" altLang="en-US" dirty="0"/>
              <a:t>：</a:t>
            </a:r>
            <a:r>
              <a:rPr lang="en-US" altLang="zh-CN" dirty="0"/>
              <a:t>FPR</a:t>
            </a:r>
            <a:r>
              <a:rPr lang="zh-CN" altLang="en-US" dirty="0"/>
              <a:t>，假正率</a:t>
            </a:r>
            <a:r>
              <a:rPr dirty="0"/>
              <a:t>，</a:t>
            </a:r>
            <a:r>
              <a:rPr lang="en-US" altLang="zh-CN" dirty="0"/>
              <a:t>X</a:t>
            </a:r>
            <a:r>
              <a:rPr dirty="0"/>
              <a:t>轴越接近零准确率越高；</a:t>
            </a:r>
            <a:endParaRPr lang="en-US" altLang="zh-CN" dirty="0"/>
          </a:p>
          <a:p>
            <a:pPr lvl="1"/>
            <a:r>
              <a:rPr dirty="0"/>
              <a:t>纵坐标</a:t>
            </a:r>
            <a:r>
              <a:rPr lang="en-US" altLang="zh-CN" dirty="0"/>
              <a:t>Y</a:t>
            </a:r>
            <a:r>
              <a:rPr dirty="0"/>
              <a:t>轴</a:t>
            </a:r>
            <a:r>
              <a:rPr lang="zh-CN" altLang="en-US" dirty="0"/>
              <a:t>：</a:t>
            </a:r>
            <a:r>
              <a:rPr lang="en-US" altLang="zh-CN" dirty="0"/>
              <a:t>TPR</a:t>
            </a:r>
            <a:r>
              <a:rPr lang="zh-CN" altLang="en-US" dirty="0"/>
              <a:t>，真正率（灵敏度）</a:t>
            </a:r>
            <a:r>
              <a:rPr dirty="0"/>
              <a:t>，</a:t>
            </a:r>
            <a:r>
              <a:rPr lang="en-US" altLang="zh-CN" dirty="0"/>
              <a:t>Y</a:t>
            </a:r>
            <a:r>
              <a:rPr dirty="0"/>
              <a:t>轴越大代表准确率越好</a:t>
            </a:r>
          </a:p>
          <a:p>
            <a:r>
              <a:rPr sz="2200" b="1" dirty="0" err="1">
                <a:solidFill>
                  <a:srgbClr val="223BF4"/>
                </a:solidFill>
              </a:rPr>
              <a:t>曲线下方部分的面积被称为</a:t>
            </a:r>
            <a:r>
              <a:rPr lang="en-US" altLang="zh-CN" sz="2200" b="1" dirty="0" err="1">
                <a:solidFill>
                  <a:srgbClr val="223BF4"/>
                </a:solidFill>
              </a:rPr>
              <a:t>AUC</a:t>
            </a:r>
            <a:r>
              <a:rPr sz="2200" b="1" dirty="0" err="1">
                <a:solidFill>
                  <a:srgbClr val="223BF4"/>
                </a:solidFill>
              </a:rPr>
              <a:t>（</a:t>
            </a:r>
            <a:r>
              <a:rPr lang="en-US" altLang="zh-CN" sz="2200" b="1" dirty="0" err="1">
                <a:solidFill>
                  <a:srgbClr val="223BF4"/>
                </a:solidFill>
              </a:rPr>
              <a:t>Area</a:t>
            </a:r>
            <a:r>
              <a:rPr lang="en-US" altLang="zh-CN" sz="2200" b="1" dirty="0">
                <a:solidFill>
                  <a:srgbClr val="223BF4"/>
                </a:solidFill>
              </a:rPr>
              <a:t> Under Curve</a:t>
            </a:r>
            <a:r>
              <a:rPr sz="2200" b="1" dirty="0">
                <a:solidFill>
                  <a:srgbClr val="223BF4"/>
                </a:solidFill>
              </a:rPr>
              <a:t>）</a:t>
            </a:r>
            <a:endParaRPr lang="en-US" altLang="zh-CN" sz="2200" b="1" dirty="0">
              <a:solidFill>
                <a:srgbClr val="223BF4"/>
              </a:solidFill>
            </a:endParaRPr>
          </a:p>
          <a:p>
            <a:pPr lvl="1"/>
            <a:r>
              <a:rPr lang="zh-CN" altLang="en-US" dirty="0"/>
              <a:t>表示预测准确性</a:t>
            </a:r>
            <a:endParaRPr lang="en-US" altLang="zh-CN" dirty="0"/>
          </a:p>
          <a:p>
            <a:pPr lvl="1"/>
            <a:r>
              <a:rPr lang="en-US" altLang="zh-CN" dirty="0"/>
              <a:t>AUC</a:t>
            </a:r>
            <a:r>
              <a:rPr dirty="0"/>
              <a:t>值越高，说明预测准确率越高</a:t>
            </a:r>
            <a:endParaRPr lang="en-US" altLang="zh-CN" dirty="0"/>
          </a:p>
          <a:p>
            <a:pPr lvl="1"/>
            <a:r>
              <a:rPr dirty="0"/>
              <a:t>曲线越接近左上角（</a:t>
            </a:r>
            <a:r>
              <a:rPr lang="en-US" altLang="zh-CN" dirty="0" err="1"/>
              <a:t>X</a:t>
            </a:r>
            <a:r>
              <a:rPr dirty="0" err="1"/>
              <a:t>越小，</a:t>
            </a:r>
            <a:r>
              <a:rPr lang="en-US" altLang="zh-CN" dirty="0" err="1"/>
              <a:t>Y</a:t>
            </a:r>
            <a:r>
              <a:rPr dirty="0"/>
              <a:t>越大），预测准确率越高</a:t>
            </a:r>
          </a:p>
          <a:p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A273283-E9B0-4BB1-B0B7-DB2D59E1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9991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灯片编号占位符 3">
            <a:extLst>
              <a:ext uri="{FF2B5EF4-FFF2-40B4-BE49-F238E27FC236}">
                <a16:creationId xmlns:a16="http://schemas.microsoft.com/office/drawing/2014/main" id="{98C15503-5EFB-4391-A64D-36EB76DB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97DE436-F515-48D6-8F84-D05DE5012807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9810" name="标题 4">
            <a:extLst>
              <a:ext uri="{FF2B5EF4-FFF2-40B4-BE49-F238E27FC236}">
                <a16:creationId xmlns:a16="http://schemas.microsoft.com/office/drawing/2014/main" id="{A5FF7B7C-8299-4E02-BCBF-AD42B6532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ROC</a:t>
            </a:r>
            <a:r>
              <a:rPr b="0" dirty="0"/>
              <a:t>曲线（</a:t>
            </a:r>
            <a:r>
              <a:rPr lang="en-US" altLang="zh-CN" b="0" dirty="0"/>
              <a:t>3/4</a:t>
            </a:r>
            <a:r>
              <a:rPr b="0" dirty="0"/>
              <a:t>）</a:t>
            </a:r>
          </a:p>
        </p:txBody>
      </p:sp>
      <p:sp>
        <p:nvSpPr>
          <p:cNvPr id="119811" name="内容占位符 2">
            <a:extLst>
              <a:ext uri="{FF2B5EF4-FFF2-40B4-BE49-F238E27FC236}">
                <a16:creationId xmlns:a16="http://schemas.microsoft.com/office/drawing/2014/main" id="{DEF03ACB-9695-48EC-9376-4FB52B1063F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dirty="0" err="1"/>
              <a:t>对检验元组按递减序排序</a:t>
            </a:r>
            <a:r>
              <a:rPr lang="zh-CN" altLang="en-US" dirty="0"/>
              <a:t>：</a:t>
            </a:r>
            <a:r>
              <a:rPr dirty="0" err="1"/>
              <a:t>分类器认为最可能属于正类</a:t>
            </a:r>
            <a:r>
              <a:rPr dirty="0"/>
              <a:t>（</a:t>
            </a:r>
            <a:r>
              <a:rPr lang="en-US" dirty="0"/>
              <a:t>“</a:t>
            </a:r>
            <a:r>
              <a:rPr lang="en-US" altLang="zh-CN" dirty="0" err="1"/>
              <a:t>yes</a:t>
            </a:r>
            <a:r>
              <a:rPr lang="en-US" dirty="0" err="1"/>
              <a:t>”</a:t>
            </a:r>
            <a:r>
              <a:rPr dirty="0" err="1"/>
              <a:t>类）的元组出现在列表顶部</a:t>
            </a:r>
            <a:endParaRPr lang="en-US" dirty="0"/>
          </a:p>
          <a:p>
            <a:pPr lvl="1" eaLnBrk="1" hangingPunct="1"/>
            <a:r>
              <a:rPr dirty="0"/>
              <a:t>垂直轴表示</a:t>
            </a:r>
            <a:r>
              <a:rPr lang="zh-CN" altLang="en-US" dirty="0"/>
              <a:t>真正率</a:t>
            </a:r>
            <a:endParaRPr dirty="0"/>
          </a:p>
          <a:p>
            <a:pPr lvl="1" eaLnBrk="1" hangingPunct="1"/>
            <a:r>
              <a:rPr dirty="0"/>
              <a:t>水平轴表示假正率</a:t>
            </a:r>
          </a:p>
          <a:p>
            <a:pPr lvl="1" eaLnBrk="1" hangingPunct="1"/>
            <a:r>
              <a:rPr dirty="0"/>
              <a:t>同时给出了对角线</a:t>
            </a:r>
          </a:p>
          <a:p>
            <a:pPr eaLnBrk="1" hangingPunct="1"/>
            <a:endParaRPr lang="en-US" dirty="0"/>
          </a:p>
        </p:txBody>
      </p:sp>
      <p:sp>
        <p:nvSpPr>
          <p:cNvPr id="119812" name="内容占位符 5">
            <a:extLst>
              <a:ext uri="{FF2B5EF4-FFF2-40B4-BE49-F238E27FC236}">
                <a16:creationId xmlns:a16="http://schemas.microsoft.com/office/drawing/2014/main" id="{10445A87-399D-46E3-B6CD-2AD701DC89E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756400" y="1066800"/>
            <a:ext cx="5435600" cy="5181600"/>
          </a:xfrm>
        </p:spPr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dirty="0"/>
          </a:p>
        </p:txBody>
      </p:sp>
      <p:pic>
        <p:nvPicPr>
          <p:cNvPr id="119814" name="Picture 6">
            <a:extLst>
              <a:ext uri="{FF2B5EF4-FFF2-40B4-BE49-F238E27FC236}">
                <a16:creationId xmlns:a16="http://schemas.microsoft.com/office/drawing/2014/main" id="{AD730BA2-0802-4AE4-AB62-33B63388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24" y="2268137"/>
            <a:ext cx="4259263" cy="402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177CAE9F-898A-4513-89BE-88CAA0A8EEE6}"/>
              </a:ext>
            </a:extLst>
          </p:cNvPr>
          <p:cNvSpPr/>
          <p:nvPr/>
        </p:nvSpPr>
        <p:spPr bwMode="auto">
          <a:xfrm>
            <a:off x="1220492" y="4640149"/>
            <a:ext cx="5185246" cy="1667272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模型的</a:t>
            </a:r>
            <a:r>
              <a:rPr lang="en-US" altLang="zh-CN" sz="2000" dirty="0"/>
              <a:t>ROC</a:t>
            </a:r>
            <a:r>
              <a:rPr lang="zh-CN" altLang="en-US" sz="2000" dirty="0"/>
              <a:t>曲线离对角线越近，模型的准确率越低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altLang="zh-CN" sz="2000" dirty="0"/>
              <a:t>ROC</a:t>
            </a:r>
            <a:r>
              <a:rPr lang="zh-CN" altLang="en-US" sz="2000" dirty="0"/>
              <a:t>曲线下方面积是模型准确率的度量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完全准确的模型的面积为</a:t>
            </a:r>
            <a:r>
              <a:rPr lang="en-US" altLang="zh-CN" sz="2000" dirty="0"/>
              <a:t>1</a:t>
            </a:r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4A3A6C0C-C323-4990-A133-3849EB8B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ABECB977-436E-4D31-A198-3C7D3DD5D42A}"/>
              </a:ext>
            </a:extLst>
          </p:cNvPr>
          <p:cNvSpPr/>
          <p:nvPr/>
        </p:nvSpPr>
        <p:spPr bwMode="auto">
          <a:xfrm>
            <a:off x="3998269" y="2266365"/>
            <a:ext cx="3336414" cy="21752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/>
              <a:t>从零开始</a:t>
            </a:r>
            <a:r>
              <a:rPr lang="zh-CN" altLang="en-US" sz="2000" dirty="0"/>
              <a:t>，绘制</a:t>
            </a:r>
            <a:r>
              <a:rPr lang="en-US" altLang="zh-CN" sz="2000" dirty="0"/>
              <a:t>ROC</a:t>
            </a:r>
            <a:r>
              <a:rPr lang="zh-CN" altLang="en-US" sz="2000" dirty="0"/>
              <a:t>曲线；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若真正元组，</a:t>
            </a:r>
            <a:r>
              <a:rPr lang="en-US" altLang="zh-CN" sz="2000" dirty="0"/>
              <a:t>TP</a:t>
            </a:r>
            <a:r>
              <a:rPr lang="zh-CN" altLang="en-US" sz="2000" dirty="0"/>
              <a:t>增加，向上走一步，画一个点；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000" dirty="0"/>
              <a:t>若负元组分为正，即假正，向右画一个点；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294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090"/>
    </mc:Choice>
    <mc:Fallback xmlns="">
      <p:transition advTm="8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759AB0F-E044-4050-8E2D-3280DEF1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D3ABDD-0B34-4283-8DA5-446DAF62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2D3207-C9AB-43E5-94D0-71E99A6C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ROC</a:t>
            </a:r>
            <a:r>
              <a:rPr lang="zh-CN" altLang="en-US" b="0" dirty="0"/>
              <a:t>曲线（</a:t>
            </a:r>
            <a:r>
              <a:rPr lang="en-US" altLang="zh-CN" b="0" dirty="0"/>
              <a:t>4/4</a:t>
            </a:r>
            <a:r>
              <a:rPr lang="zh-CN" altLang="en-US" b="0" dirty="0"/>
              <a:t>）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977A423-42DD-4440-B6CA-68F8696178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24156" y="1579598"/>
            <a:ext cx="4922947" cy="3848433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92CF56-178D-43DA-9DB8-38126B63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991" y="1671558"/>
            <a:ext cx="4945809" cy="41951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05B777-63B9-465F-9ED6-35B0D3495ECE}"/>
              </a:ext>
            </a:extLst>
          </p:cNvPr>
          <p:cNvSpPr/>
          <p:nvPr/>
        </p:nvSpPr>
        <p:spPr>
          <a:xfrm>
            <a:off x="0" y="6478249"/>
            <a:ext cx="473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https://www.cnblogs.com/dlml/p/4403482.html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E09927-8796-4C48-9EA0-6300947A4D59}"/>
              </a:ext>
            </a:extLst>
          </p:cNvPr>
          <p:cNvSpPr/>
          <p:nvPr/>
        </p:nvSpPr>
        <p:spPr>
          <a:xfrm>
            <a:off x="763000" y="137917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举例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>
            <a:extLst>
              <a:ext uri="{FF2B5EF4-FFF2-40B4-BE49-F238E27FC236}">
                <a16:creationId xmlns:a16="http://schemas.microsoft.com/office/drawing/2014/main" id="{272D4D2C-FB9A-4AF7-AE82-EAE02FB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A02CA89-B8D4-44E9-AF5F-4BBCD1B5AE85}" type="slidenum">
              <a:rPr lang="zh-CN" altLang="en-US" sz="1400">
                <a:latin typeface="华文楷体" panose="02010600040101010101" pitchFamily="2" charset="-122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CN" altLang="en-US" sz="1400">
              <a:latin typeface="华文楷体" panose="02010600040101010101" pitchFamily="2" charset="-122"/>
              <a:ea typeface="楷体_GB2312" pitchFamily="49" charset="-122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F7E4909-459C-41EA-951B-406E26E5E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n-ea"/>
                <a:ea typeface="+mn-ea"/>
              </a:rPr>
              <a:t>分类</a:t>
            </a:r>
            <a:endParaRPr b="0" dirty="0">
              <a:latin typeface="+mn-ea"/>
              <a:ea typeface="+mn-ea"/>
            </a:endParaRP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4D4E8203-D622-4582-BD8E-1CF03B6EB075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395413"/>
            <a:ext cx="5410200" cy="665162"/>
            <a:chOff x="1152" y="1104"/>
            <a:chExt cx="3408" cy="419"/>
          </a:xfrm>
        </p:grpSpPr>
        <p:grpSp>
          <p:nvGrpSpPr>
            <p:cNvPr id="16430" name="Group 3">
              <a:extLst>
                <a:ext uri="{FF2B5EF4-FFF2-40B4-BE49-F238E27FC236}">
                  <a16:creationId xmlns:a16="http://schemas.microsoft.com/office/drawing/2014/main" id="{786684C0-9ED9-4A58-BBF1-2F465137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6434" name="AutoShape 4">
                <a:extLst>
                  <a:ext uri="{FF2B5EF4-FFF2-40B4-BE49-F238E27FC236}">
                    <a16:creationId xmlns:a16="http://schemas.microsoft.com/office/drawing/2014/main" id="{29E23B9D-70D6-46DB-8FEE-A7F1FBCBAB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35" name="AutoShape 5">
                <a:extLst>
                  <a:ext uri="{FF2B5EF4-FFF2-40B4-BE49-F238E27FC236}">
                    <a16:creationId xmlns:a16="http://schemas.microsoft.com/office/drawing/2014/main" id="{B465C088-0D4A-4F56-AD98-7302348B9C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88A67D03-B38E-4F97-A49C-E2266E96F0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31" name="Line 11">
              <a:extLst>
                <a:ext uri="{FF2B5EF4-FFF2-40B4-BE49-F238E27FC236}">
                  <a16:creationId xmlns:a16="http://schemas.microsoft.com/office/drawing/2014/main" id="{362A8CA9-D560-4A0E-A2BB-BDB61A99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Text Box 12">
              <a:extLst>
                <a:ext uri="{FF2B5EF4-FFF2-40B4-BE49-F238E27FC236}">
                  <a16:creationId xmlns:a16="http://schemas.microsoft.com/office/drawing/2014/main" id="{4043D450-E7CF-4E10-B946-EB02138EA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52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kumimoji="1" lang="zh-CN" altLang="en-US" sz="2400" b="1" dirty="0">
                  <a:latin typeface="华文楷体" panose="02010600040101010101" pitchFamily="2" charset="-122"/>
                </a:rPr>
                <a:t>基本概念</a:t>
              </a:r>
            </a:p>
          </p:txBody>
        </p:sp>
        <p:sp>
          <p:nvSpPr>
            <p:cNvPr id="16433" name="Text Box 13">
              <a:extLst>
                <a:ext uri="{FF2B5EF4-FFF2-40B4-BE49-F238E27FC236}">
                  <a16:creationId xmlns:a16="http://schemas.microsoft.com/office/drawing/2014/main" id="{DE99595F-DCCC-4D13-9BB5-BA441E637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16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1</a:t>
              </a:r>
            </a:p>
          </p:txBody>
        </p:sp>
      </p:grpSp>
      <p:grpSp>
        <p:nvGrpSpPr>
          <p:cNvPr id="16389" name="Group 32">
            <a:extLst>
              <a:ext uri="{FF2B5EF4-FFF2-40B4-BE49-F238E27FC236}">
                <a16:creationId xmlns:a16="http://schemas.microsoft.com/office/drawing/2014/main" id="{C2F33FC3-2795-46FC-A636-D92B3780632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187576"/>
            <a:ext cx="5410200" cy="665163"/>
            <a:chOff x="1152" y="1680"/>
            <a:chExt cx="3408" cy="419"/>
          </a:xfrm>
        </p:grpSpPr>
        <p:grpSp>
          <p:nvGrpSpPr>
            <p:cNvPr id="16423" name="Group 7">
              <a:extLst>
                <a:ext uri="{FF2B5EF4-FFF2-40B4-BE49-F238E27FC236}">
                  <a16:creationId xmlns:a16="http://schemas.microsoft.com/office/drawing/2014/main" id="{1D3A42A2-9203-45D6-972E-800C58114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1" y="2656"/>
              <a:chExt cx="1547" cy="1350"/>
            </a:xfrm>
          </p:grpSpPr>
          <p:sp>
            <p:nvSpPr>
              <p:cNvPr id="16427" name="AutoShape 8">
                <a:extLst>
                  <a:ext uri="{FF2B5EF4-FFF2-40B4-BE49-F238E27FC236}">
                    <a16:creationId xmlns:a16="http://schemas.microsoft.com/office/drawing/2014/main" id="{148168D4-AE61-4480-B38D-BF76D4F41C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4" y="2679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8" name="AutoShape 9">
                <a:extLst>
                  <a:ext uri="{FF2B5EF4-FFF2-40B4-BE49-F238E27FC236}">
                    <a16:creationId xmlns:a16="http://schemas.microsoft.com/office/drawing/2014/main" id="{36A35041-6063-4E73-9BC9-A26BAC4E5F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1" y="2656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9C6FD9BE-883D-4CD8-A618-045D58066D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1" y="2733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24" name="Line 14">
              <a:extLst>
                <a:ext uri="{FF2B5EF4-FFF2-40B4-BE49-F238E27FC236}">
                  <a16:creationId xmlns:a16="http://schemas.microsoft.com/office/drawing/2014/main" id="{C27346BD-F6CF-4D1E-9808-FAF85655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Text Box 15">
              <a:extLst>
                <a:ext uri="{FF2B5EF4-FFF2-40B4-BE49-F238E27FC236}">
                  <a16:creationId xmlns:a16="http://schemas.microsoft.com/office/drawing/2014/main" id="{5C97C54C-C834-4F1B-9EEE-F0E8F84B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728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latin typeface="华文楷体" panose="02010600040101010101" pitchFamily="2" charset="-122"/>
                </a:rPr>
                <a:t>决策树归纳</a:t>
              </a:r>
            </a:p>
          </p:txBody>
        </p:sp>
        <p:sp>
          <p:nvSpPr>
            <p:cNvPr id="16426" name="Text Box 16">
              <a:extLst>
                <a:ext uri="{FF2B5EF4-FFF2-40B4-BE49-F238E27FC236}">
                  <a16:creationId xmlns:a16="http://schemas.microsoft.com/office/drawing/2014/main" id="{2C2FB517-EEC8-4646-BBB1-7CB3DF200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742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2</a:t>
              </a:r>
            </a:p>
          </p:txBody>
        </p:sp>
      </p:grpSp>
      <p:grpSp>
        <p:nvGrpSpPr>
          <p:cNvPr id="16390" name="Group 33">
            <a:extLst>
              <a:ext uri="{FF2B5EF4-FFF2-40B4-BE49-F238E27FC236}">
                <a16:creationId xmlns:a16="http://schemas.microsoft.com/office/drawing/2014/main" id="{D513269A-EC45-4E6B-9F51-828278F22C7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979738"/>
            <a:ext cx="5410200" cy="665162"/>
            <a:chOff x="1152" y="2242"/>
            <a:chExt cx="3408" cy="419"/>
          </a:xfrm>
        </p:grpSpPr>
        <p:grpSp>
          <p:nvGrpSpPr>
            <p:cNvPr id="16416" name="Group 17">
              <a:extLst>
                <a:ext uri="{FF2B5EF4-FFF2-40B4-BE49-F238E27FC236}">
                  <a16:creationId xmlns:a16="http://schemas.microsoft.com/office/drawing/2014/main" id="{50753BEC-0D32-451F-B782-F5870F65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20" name="AutoShape 18">
                <a:extLst>
                  <a:ext uri="{FF2B5EF4-FFF2-40B4-BE49-F238E27FC236}">
                    <a16:creationId xmlns:a16="http://schemas.microsoft.com/office/drawing/2014/main" id="{A2B2EDC0-C25A-4A71-B4D9-025EB7CF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1" name="AutoShape 19">
                <a:extLst>
                  <a:ext uri="{FF2B5EF4-FFF2-40B4-BE49-F238E27FC236}">
                    <a16:creationId xmlns:a16="http://schemas.microsoft.com/office/drawing/2014/main" id="{816759DC-9CCD-4847-8F93-A17E3C657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1A15C10A-9936-4CD9-AD6B-16B80BF41C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7" name="Line 25">
              <a:extLst>
                <a:ext uri="{FF2B5EF4-FFF2-40B4-BE49-F238E27FC236}">
                  <a16:creationId xmlns:a16="http://schemas.microsoft.com/office/drawing/2014/main" id="{471EE9B2-0324-432D-9824-AFD30DA2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Text Box 26">
              <a:extLst>
                <a:ext uri="{FF2B5EF4-FFF2-40B4-BE49-F238E27FC236}">
                  <a16:creationId xmlns:a16="http://schemas.microsoft.com/office/drawing/2014/main" id="{7C5144C3-0E31-4CB6-A0FD-8035C9EAA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贝叶斯分类方法</a:t>
              </a:r>
            </a:p>
          </p:txBody>
        </p:sp>
        <p:sp>
          <p:nvSpPr>
            <p:cNvPr id="16419" name="Text Box 27">
              <a:extLst>
                <a:ext uri="{FF2B5EF4-FFF2-40B4-BE49-F238E27FC236}">
                  <a16:creationId xmlns:a16="http://schemas.microsoft.com/office/drawing/2014/main" id="{F3051319-CEA7-46D4-9E8A-FE36EE3136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3</a:t>
              </a:r>
            </a:p>
          </p:txBody>
        </p:sp>
      </p:grpSp>
      <p:grpSp>
        <p:nvGrpSpPr>
          <p:cNvPr id="16391" name="Group 34">
            <a:extLst>
              <a:ext uri="{FF2B5EF4-FFF2-40B4-BE49-F238E27FC236}">
                <a16:creationId xmlns:a16="http://schemas.microsoft.com/office/drawing/2014/main" id="{A4CD6183-C600-48DC-8F30-11F1F1F62F15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771901"/>
            <a:ext cx="5410200" cy="665163"/>
            <a:chOff x="1152" y="2818"/>
            <a:chExt cx="3408" cy="419"/>
          </a:xfrm>
        </p:grpSpPr>
        <p:grpSp>
          <p:nvGrpSpPr>
            <p:cNvPr id="16409" name="Group 21">
              <a:extLst>
                <a:ext uri="{FF2B5EF4-FFF2-40B4-BE49-F238E27FC236}">
                  <a16:creationId xmlns:a16="http://schemas.microsoft.com/office/drawing/2014/main" id="{1C3E77E0-21AD-4ADD-B50B-AAE06837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413" name="AutoShape 22">
                <a:extLst>
                  <a:ext uri="{FF2B5EF4-FFF2-40B4-BE49-F238E27FC236}">
                    <a16:creationId xmlns:a16="http://schemas.microsoft.com/office/drawing/2014/main" id="{F0CDEA5E-E60C-4218-89F4-A4E7328E75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14" name="AutoShape 23">
                <a:extLst>
                  <a:ext uri="{FF2B5EF4-FFF2-40B4-BE49-F238E27FC236}">
                    <a16:creationId xmlns:a16="http://schemas.microsoft.com/office/drawing/2014/main" id="{089D78E6-A000-49C4-BAC5-0CDCAA3732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3C408E49-E0E4-4199-98A0-51BCDE3814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0" name="Line 28">
              <a:extLst>
                <a:ext uri="{FF2B5EF4-FFF2-40B4-BE49-F238E27FC236}">
                  <a16:creationId xmlns:a16="http://schemas.microsoft.com/office/drawing/2014/main" id="{5BBDB498-1154-4F4D-881D-24E99955E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Text Box 29">
              <a:extLst>
                <a:ext uri="{FF2B5EF4-FFF2-40B4-BE49-F238E27FC236}">
                  <a16:creationId xmlns:a16="http://schemas.microsoft.com/office/drawing/2014/main" id="{CCBE822E-2EC9-4625-B8C7-A4D0D8B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400" b="1">
                <a:latin typeface="华文楷体" panose="02010600040101010101" pitchFamily="2" charset="-122"/>
              </a:endParaRPr>
            </a:p>
          </p:txBody>
        </p:sp>
        <p:sp>
          <p:nvSpPr>
            <p:cNvPr id="16412" name="Text Box 30">
              <a:extLst>
                <a:ext uri="{FF2B5EF4-FFF2-40B4-BE49-F238E27FC236}">
                  <a16:creationId xmlns:a16="http://schemas.microsoft.com/office/drawing/2014/main" id="{E0565C2E-44B8-42DD-AE50-E072A901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4</a:t>
              </a:r>
            </a:p>
          </p:txBody>
        </p:sp>
      </p:grpSp>
      <p:grpSp>
        <p:nvGrpSpPr>
          <p:cNvPr id="16392" name="Group 33">
            <a:extLst>
              <a:ext uri="{FF2B5EF4-FFF2-40B4-BE49-F238E27FC236}">
                <a16:creationId xmlns:a16="http://schemas.microsoft.com/office/drawing/2014/main" id="{12F9A770-3569-488B-93DD-0352E64F15F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564063"/>
            <a:ext cx="5410200" cy="665162"/>
            <a:chOff x="1152" y="2242"/>
            <a:chExt cx="3408" cy="419"/>
          </a:xfrm>
        </p:grpSpPr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A7F96E00-3CEA-42B0-BE65-FBC91326B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06" name="AutoShape 18">
                <a:extLst>
                  <a:ext uri="{FF2B5EF4-FFF2-40B4-BE49-F238E27FC236}">
                    <a16:creationId xmlns:a16="http://schemas.microsoft.com/office/drawing/2014/main" id="{3F5F58E0-2F25-411D-AAE0-1A9E1EB44C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7" name="AutoShape 19">
                <a:extLst>
                  <a:ext uri="{FF2B5EF4-FFF2-40B4-BE49-F238E27FC236}">
                    <a16:creationId xmlns:a16="http://schemas.microsoft.com/office/drawing/2014/main" id="{1C09873C-563E-43E8-9B28-BE8902341B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4BA56595-FB58-4A4A-B444-E80734B93C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03" name="Line 25">
              <a:extLst>
                <a:ext uri="{FF2B5EF4-FFF2-40B4-BE49-F238E27FC236}">
                  <a16:creationId xmlns:a16="http://schemas.microsoft.com/office/drawing/2014/main" id="{1BD4DD53-54F9-420D-B357-216A64E1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Text Box 26">
              <a:extLst>
                <a:ext uri="{FF2B5EF4-FFF2-40B4-BE49-F238E27FC236}">
                  <a16:creationId xmlns:a16="http://schemas.microsoft.com/office/drawing/2014/main" id="{88F71E0B-BBFA-4026-A1B8-57FD63456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模型评估与选择</a:t>
              </a:r>
            </a:p>
          </p:txBody>
        </p:sp>
        <p:sp>
          <p:nvSpPr>
            <p:cNvPr id="16405" name="Text Box 27">
              <a:extLst>
                <a:ext uri="{FF2B5EF4-FFF2-40B4-BE49-F238E27FC236}">
                  <a16:creationId xmlns:a16="http://schemas.microsoft.com/office/drawing/2014/main" id="{C569D1A0-13DB-4652-ABEF-B5C6D8DEA7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5</a:t>
              </a:r>
            </a:p>
          </p:txBody>
        </p:sp>
      </p:grpSp>
      <p:grpSp>
        <p:nvGrpSpPr>
          <p:cNvPr id="16393" name="Group 34">
            <a:extLst>
              <a:ext uri="{FF2B5EF4-FFF2-40B4-BE49-F238E27FC236}">
                <a16:creationId xmlns:a16="http://schemas.microsoft.com/office/drawing/2014/main" id="{6580D95D-365A-492D-BDE5-96D388F82F50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5356226"/>
            <a:ext cx="5410200" cy="665163"/>
            <a:chOff x="1152" y="2818"/>
            <a:chExt cx="3408" cy="419"/>
          </a:xfrm>
        </p:grpSpPr>
        <p:grpSp>
          <p:nvGrpSpPr>
            <p:cNvPr id="16395" name="Group 21">
              <a:extLst>
                <a:ext uri="{FF2B5EF4-FFF2-40B4-BE49-F238E27FC236}">
                  <a16:creationId xmlns:a16="http://schemas.microsoft.com/office/drawing/2014/main" id="{FF7C9D9E-4091-4BCE-A195-55AF71FF3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399" name="AutoShape 22">
                <a:extLst>
                  <a:ext uri="{FF2B5EF4-FFF2-40B4-BE49-F238E27FC236}">
                    <a16:creationId xmlns:a16="http://schemas.microsoft.com/office/drawing/2014/main" id="{3A42F23E-A3C8-45B1-BC85-A9B2A21580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0" name="AutoShape 23">
                <a:extLst>
                  <a:ext uri="{FF2B5EF4-FFF2-40B4-BE49-F238E27FC236}">
                    <a16:creationId xmlns:a16="http://schemas.microsoft.com/office/drawing/2014/main" id="{8BC02BE9-ECD9-4635-8F4D-E977964B2A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51" name="AutoShape 24">
                <a:extLst>
                  <a:ext uri="{FF2B5EF4-FFF2-40B4-BE49-F238E27FC236}">
                    <a16:creationId xmlns:a16="http://schemas.microsoft.com/office/drawing/2014/main" id="{6234C2B4-50D4-4DB5-B6AF-BD2B5CF25C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140DD28F-C2DA-4E63-AFF2-CBB38AA8B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Text Box 29">
              <a:extLst>
                <a:ext uri="{FF2B5EF4-FFF2-40B4-BE49-F238E27FC236}">
                  <a16:creationId xmlns:a16="http://schemas.microsoft.com/office/drawing/2014/main" id="{C59035A9-8FAA-4188-A331-3EDE8787A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20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</a:rPr>
                <a:t>提高分类准确率的技术</a:t>
              </a:r>
            </a:p>
          </p:txBody>
        </p:sp>
        <p:sp>
          <p:nvSpPr>
            <p:cNvPr id="16398" name="Text Box 30">
              <a:extLst>
                <a:ext uri="{FF2B5EF4-FFF2-40B4-BE49-F238E27FC236}">
                  <a16:creationId xmlns:a16="http://schemas.microsoft.com/office/drawing/2014/main" id="{4A631316-3613-46C4-B05D-847FAEC86E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6</a:t>
              </a:r>
            </a:p>
          </p:txBody>
        </p:sp>
      </p:grpSp>
      <p:sp>
        <p:nvSpPr>
          <p:cNvPr id="16394" name="Text Box 26">
            <a:extLst>
              <a:ext uri="{FF2B5EF4-FFF2-40B4-BE49-F238E27FC236}">
                <a16:creationId xmlns:a16="http://schemas.microsoft.com/office/drawing/2014/main" id="{2359C566-6DD6-4F03-B92E-9C27BCEC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003" y="3767128"/>
            <a:ext cx="14670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zh-CN" altLang="en-US" b="1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42541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151">
        <p:blinds dir="vert"/>
      </p:transition>
    </mc:Choice>
    <mc:Fallback xmlns="">
      <p:transition spd="slow" advTm="16151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灯片编号占位符 3">
            <a:extLst>
              <a:ext uri="{FF2B5EF4-FFF2-40B4-BE49-F238E27FC236}">
                <a16:creationId xmlns:a16="http://schemas.microsoft.com/office/drawing/2014/main" id="{6C6C29B9-D343-4D6D-98A4-202E4E04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68C2A0D-14B8-468B-AB5A-6F444652C836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3426" name="标题 1">
            <a:extLst>
              <a:ext uri="{FF2B5EF4-FFF2-40B4-BE49-F238E27FC236}">
                <a16:creationId xmlns:a16="http://schemas.microsoft.com/office/drawing/2014/main" id="{E81EF0E0-13EF-4D01-8093-F1159DC1D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sz="3200" b="0" dirty="0" err="1">
                <a:latin typeface="+mj-ea"/>
              </a:rPr>
              <a:t>组合方法</a:t>
            </a:r>
            <a:r>
              <a:rPr lang="en-US" sz="3200" b="0" dirty="0">
                <a:latin typeface="+mj-ea"/>
              </a:rPr>
              <a:t>(</a:t>
            </a:r>
            <a:r>
              <a:rPr lang="en-US" altLang="zh-CN" sz="3200" b="0" dirty="0">
                <a:latin typeface="+mj-ea"/>
              </a:rPr>
              <a:t> Ensemble Methods )—</a:t>
            </a:r>
            <a:r>
              <a:rPr sz="3200" b="0" dirty="0" err="1">
                <a:latin typeface="+mj-ea"/>
              </a:rPr>
              <a:t>提高准确率</a:t>
            </a:r>
            <a:endParaRPr sz="3200" b="0" dirty="0">
              <a:latin typeface="+mj-ea"/>
            </a:endParaRPr>
          </a:p>
        </p:txBody>
      </p:sp>
      <p:sp>
        <p:nvSpPr>
          <p:cNvPr id="103427" name="内容占位符 2">
            <a:extLst>
              <a:ext uri="{FF2B5EF4-FFF2-40B4-BE49-F238E27FC236}">
                <a16:creationId xmlns:a16="http://schemas.microsoft.com/office/drawing/2014/main" id="{C65F1CC3-3911-4C15-91F3-CCE91A834D2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lvl="1" eaLnBrk="1" hangingPunct="1"/>
            <a:r>
              <a:rPr dirty="0">
                <a:latin typeface="华文楷体" panose="02010600040101010101" pitchFamily="2" charset="-122"/>
              </a:rPr>
              <a:t>使用模型的组合来提高准确率</a:t>
            </a:r>
            <a:endParaRPr lang="en-US" dirty="0">
              <a:latin typeface="华文楷体" panose="02010600040101010101" pitchFamily="2" charset="-122"/>
            </a:endParaRPr>
          </a:p>
          <a:p>
            <a:pPr lvl="1" eaLnBrk="1" hangingPunct="1"/>
            <a:r>
              <a:rPr dirty="0">
                <a:latin typeface="华文楷体" panose="02010600040101010101" pitchFamily="2" charset="-122"/>
              </a:rPr>
              <a:t>将</a:t>
            </a:r>
            <a:r>
              <a:rPr lang="en-US" altLang="zh-CN" dirty="0">
                <a:latin typeface="华文楷体" panose="02010600040101010101" pitchFamily="2" charset="-122"/>
              </a:rPr>
              <a:t>k</a:t>
            </a:r>
            <a:r>
              <a:rPr dirty="0">
                <a:latin typeface="华文楷体" panose="02010600040101010101" pitchFamily="2" charset="-122"/>
              </a:rPr>
              <a:t>个学习得到的模型（分类器或预测器）系列</a:t>
            </a:r>
            <a:r>
              <a:rPr lang="en-US" altLang="zh-CN" dirty="0">
                <a:latin typeface="华文楷体" panose="02010600040101010101" pitchFamily="2" charset="-122"/>
              </a:rPr>
              <a:t>M</a:t>
            </a:r>
            <a:r>
              <a:rPr lang="en-US" altLang="zh-CN" baseline="-25000" dirty="0">
                <a:latin typeface="华文楷体" panose="02010600040101010101" pitchFamily="2" charset="-122"/>
              </a:rPr>
              <a:t>1</a:t>
            </a:r>
            <a:r>
              <a:rPr lang="en-US" altLang="zh-CN" dirty="0">
                <a:latin typeface="华文楷体" panose="02010600040101010101" pitchFamily="2" charset="-122"/>
              </a:rPr>
              <a:t>,M</a:t>
            </a:r>
            <a:r>
              <a:rPr lang="en-US" altLang="zh-CN" baseline="-25000" dirty="0">
                <a:latin typeface="华文楷体" panose="02010600040101010101" pitchFamily="2" charset="-122"/>
              </a:rPr>
              <a:t>2</a:t>
            </a:r>
            <a:r>
              <a:rPr lang="en-US" altLang="zh-CN" dirty="0">
                <a:latin typeface="华文楷体" panose="02010600040101010101" pitchFamily="2" charset="-122"/>
              </a:rPr>
              <a:t>…,M</a:t>
            </a:r>
            <a:r>
              <a:rPr lang="en-US" altLang="zh-CN" baseline="-25000" dirty="0">
                <a:latin typeface="华文楷体" panose="02010600040101010101" pitchFamily="2" charset="-122"/>
              </a:rPr>
              <a:t>K</a:t>
            </a:r>
            <a:r>
              <a:rPr dirty="0">
                <a:latin typeface="华文楷体" panose="02010600040101010101" pitchFamily="2" charset="-122"/>
              </a:rPr>
              <a:t>组合起来，创建一个改进的复合模型</a:t>
            </a:r>
            <a:r>
              <a:rPr lang="en-US" altLang="zh-CN" dirty="0">
                <a:latin typeface="华文楷体" panose="02010600040101010101" pitchFamily="2" charset="-122"/>
              </a:rPr>
              <a:t>M</a:t>
            </a:r>
            <a:r>
              <a:rPr baseline="30000" dirty="0">
                <a:latin typeface="华文楷体" panose="02010600040101010101" pitchFamily="2" charset="-122"/>
              </a:rPr>
              <a:t>*</a:t>
            </a:r>
            <a:endParaRPr lang="en-US" baseline="30000" dirty="0">
              <a:latin typeface="华文楷体" panose="02010600040101010101" pitchFamily="2" charset="-122"/>
            </a:endParaRPr>
          </a:p>
        </p:txBody>
      </p:sp>
      <p:grpSp>
        <p:nvGrpSpPr>
          <p:cNvPr id="103429" name="Group 1060">
            <a:extLst>
              <a:ext uri="{FF2B5EF4-FFF2-40B4-BE49-F238E27FC236}">
                <a16:creationId xmlns:a16="http://schemas.microsoft.com/office/drawing/2014/main" id="{6FC8EED5-81A1-46FE-ACEA-AE1CBF887D8F}"/>
              </a:ext>
            </a:extLst>
          </p:cNvPr>
          <p:cNvGrpSpPr>
            <a:grpSpLocks/>
          </p:cNvGrpSpPr>
          <p:nvPr/>
        </p:nvGrpSpPr>
        <p:grpSpPr bwMode="auto">
          <a:xfrm>
            <a:off x="995393" y="2979041"/>
            <a:ext cx="7747000" cy="2924175"/>
            <a:chOff x="528" y="1440"/>
            <a:chExt cx="5088" cy="1920"/>
          </a:xfrm>
          <a:solidFill>
            <a:schemeClr val="bg1">
              <a:lumMod val="85000"/>
            </a:schemeClr>
          </a:solidFill>
        </p:grpSpPr>
        <p:sp>
          <p:nvSpPr>
            <p:cNvPr id="103436" name="AutoShape 1028">
              <a:extLst>
                <a:ext uri="{FF2B5EF4-FFF2-40B4-BE49-F238E27FC236}">
                  <a16:creationId xmlns:a16="http://schemas.microsoft.com/office/drawing/2014/main" id="{B52F94E1-67CF-4849-ABA4-B2A2654BB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208"/>
              <a:ext cx="672" cy="576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103437" name="Text Box 1031">
              <a:extLst>
                <a:ext uri="{FF2B5EF4-FFF2-40B4-BE49-F238E27FC236}">
                  <a16:creationId xmlns:a16="http://schemas.microsoft.com/office/drawing/2014/main" id="{444E01E6-B2A6-4F36-BC7C-2B70414AC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00"/>
              <a:ext cx="528" cy="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>
                  <a:latin typeface="华文楷体" panose="02010600040101010101" pitchFamily="2" charset="-122"/>
                </a:rPr>
                <a:t>数据</a:t>
              </a:r>
            </a:p>
          </p:txBody>
        </p:sp>
        <p:grpSp>
          <p:nvGrpSpPr>
            <p:cNvPr id="103438" name="Group 1034">
              <a:extLst>
                <a:ext uri="{FF2B5EF4-FFF2-40B4-BE49-F238E27FC236}">
                  <a16:creationId xmlns:a16="http://schemas.microsoft.com/office/drawing/2014/main" id="{C2792960-7163-4277-BC27-0CD82A48D8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536"/>
              <a:ext cx="480" cy="288"/>
              <a:chOff x="1920" y="1536"/>
              <a:chExt cx="480" cy="288"/>
            </a:xfrm>
            <a:grpFill/>
          </p:grpSpPr>
          <p:sp>
            <p:nvSpPr>
              <p:cNvPr id="103462" name="AutoShape 1029">
                <a:extLst>
                  <a:ext uri="{FF2B5EF4-FFF2-40B4-BE49-F238E27FC236}">
                    <a16:creationId xmlns:a16="http://schemas.microsoft.com/office/drawing/2014/main" id="{9BB6EBB4-368A-4401-8095-331856034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480" cy="288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03463" name="Text Box 1032">
                <a:extLst>
                  <a:ext uri="{FF2B5EF4-FFF2-40B4-BE49-F238E27FC236}">
                    <a16:creationId xmlns:a16="http://schemas.microsoft.com/office/drawing/2014/main" id="{F1B5A812-4F92-471E-8C56-ACC00402F9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536"/>
                <a:ext cx="3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900" b="1">
                    <a:latin typeface="华文楷体" panose="02010600040101010101" pitchFamily="2" charset="-122"/>
                  </a:rPr>
                  <a:t>M</a:t>
                </a:r>
                <a:r>
                  <a:rPr lang="en-US" altLang="zh-CN" sz="1900" b="1" baseline="-25000">
                    <a:latin typeface="华文楷体" panose="02010600040101010101" pitchFamily="2" charset="-122"/>
                  </a:rPr>
                  <a:t>1</a:t>
                </a:r>
              </a:p>
            </p:txBody>
          </p:sp>
        </p:grpSp>
        <p:grpSp>
          <p:nvGrpSpPr>
            <p:cNvPr id="103439" name="Group 1035">
              <a:extLst>
                <a:ext uri="{FF2B5EF4-FFF2-40B4-BE49-F238E27FC236}">
                  <a16:creationId xmlns:a16="http://schemas.microsoft.com/office/drawing/2014/main" id="{D9660403-64F6-4BD4-9684-7963A1E02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064"/>
              <a:ext cx="480" cy="288"/>
              <a:chOff x="1920" y="1536"/>
              <a:chExt cx="480" cy="288"/>
            </a:xfrm>
            <a:grpFill/>
          </p:grpSpPr>
          <p:sp>
            <p:nvSpPr>
              <p:cNvPr id="103460" name="AutoShape 1036">
                <a:extLst>
                  <a:ext uri="{FF2B5EF4-FFF2-40B4-BE49-F238E27FC236}">
                    <a16:creationId xmlns:a16="http://schemas.microsoft.com/office/drawing/2014/main" id="{BA70F81A-59EE-45B0-9F2C-619F60A84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480" cy="288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03461" name="Text Box 1037">
                <a:extLst>
                  <a:ext uri="{FF2B5EF4-FFF2-40B4-BE49-F238E27FC236}">
                    <a16:creationId xmlns:a16="http://schemas.microsoft.com/office/drawing/2014/main" id="{CBBEBFB3-0603-47C0-AC53-E2B78CD55B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536"/>
                <a:ext cx="3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900" b="1">
                    <a:latin typeface="华文楷体" panose="02010600040101010101" pitchFamily="2" charset="-122"/>
                  </a:rPr>
                  <a:t>M</a:t>
                </a:r>
                <a:r>
                  <a:rPr lang="en-US" altLang="zh-CN" sz="1900" b="1" baseline="-25000">
                    <a:latin typeface="华文楷体" panose="02010600040101010101" pitchFamily="2" charset="-122"/>
                  </a:rPr>
                  <a:t>2</a:t>
                </a:r>
              </a:p>
            </p:txBody>
          </p:sp>
        </p:grpSp>
        <p:grpSp>
          <p:nvGrpSpPr>
            <p:cNvPr id="103440" name="Group 1038">
              <a:extLst>
                <a:ext uri="{FF2B5EF4-FFF2-40B4-BE49-F238E27FC236}">
                  <a16:creationId xmlns:a16="http://schemas.microsoft.com/office/drawing/2014/main" id="{6F5CDA5C-9FC1-4335-B6FB-645A6232B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072"/>
              <a:ext cx="480" cy="288"/>
              <a:chOff x="1920" y="1536"/>
              <a:chExt cx="480" cy="288"/>
            </a:xfrm>
            <a:grpFill/>
          </p:grpSpPr>
          <p:sp>
            <p:nvSpPr>
              <p:cNvPr id="103458" name="AutoShape 1039">
                <a:extLst>
                  <a:ext uri="{FF2B5EF4-FFF2-40B4-BE49-F238E27FC236}">
                    <a16:creationId xmlns:a16="http://schemas.microsoft.com/office/drawing/2014/main" id="{7F6DDA9F-58E1-47BE-B3C2-B23816B7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480" cy="288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03459" name="Text Box 1040">
                <a:extLst>
                  <a:ext uri="{FF2B5EF4-FFF2-40B4-BE49-F238E27FC236}">
                    <a16:creationId xmlns:a16="http://schemas.microsoft.com/office/drawing/2014/main" id="{DA5974A1-A23B-4498-89E2-42C20FAF52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536"/>
                <a:ext cx="336" cy="2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900" b="1">
                    <a:latin typeface="华文楷体" panose="02010600040101010101" pitchFamily="2" charset="-122"/>
                  </a:rPr>
                  <a:t>M</a:t>
                </a:r>
                <a:r>
                  <a:rPr lang="en-US" altLang="zh-CN" sz="1900" b="1" baseline="-25000">
                    <a:latin typeface="华文楷体" panose="02010600040101010101" pitchFamily="2" charset="-122"/>
                  </a:rPr>
                  <a:t>k</a:t>
                </a:r>
              </a:p>
            </p:txBody>
          </p:sp>
        </p:grpSp>
        <p:grpSp>
          <p:nvGrpSpPr>
            <p:cNvPr id="103441" name="Group 1042">
              <a:extLst>
                <a:ext uri="{FF2B5EF4-FFF2-40B4-BE49-F238E27FC236}">
                  <a16:creationId xmlns:a16="http://schemas.microsoft.com/office/drawing/2014/main" id="{4FDAF71D-7C1F-4239-945B-76BA85D25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440"/>
              <a:ext cx="960" cy="576"/>
              <a:chOff x="3360" y="1440"/>
              <a:chExt cx="960" cy="576"/>
            </a:xfrm>
            <a:grpFill/>
          </p:grpSpPr>
          <p:sp>
            <p:nvSpPr>
              <p:cNvPr id="103456" name="Oval 1030">
                <a:extLst>
                  <a:ext uri="{FF2B5EF4-FFF2-40B4-BE49-F238E27FC236}">
                    <a16:creationId xmlns:a16="http://schemas.microsoft.com/office/drawing/2014/main" id="{CD9212D1-1250-4230-9316-408D2B7DC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40"/>
                <a:ext cx="960" cy="576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03457" name="Text Box 1041">
                <a:extLst>
                  <a:ext uri="{FF2B5EF4-FFF2-40B4-BE49-F238E27FC236}">
                    <a16:creationId xmlns:a16="http://schemas.microsoft.com/office/drawing/2014/main" id="{64D48A04-C7FF-48E8-95B8-A629D4D68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488"/>
                <a:ext cx="720" cy="46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 dirty="0">
                    <a:latin typeface="华文楷体" panose="02010600040101010101" pitchFamily="2" charset="-122"/>
                  </a:rPr>
                  <a:t>新数据样本</a:t>
                </a:r>
              </a:p>
            </p:txBody>
          </p:sp>
        </p:grpSp>
        <p:sp>
          <p:nvSpPr>
            <p:cNvPr id="103442" name="AutoShape 1044">
              <a:extLst>
                <a:ext uri="{FF2B5EF4-FFF2-40B4-BE49-F238E27FC236}">
                  <a16:creationId xmlns:a16="http://schemas.microsoft.com/office/drawing/2014/main" id="{18178964-70A6-4D48-A061-0C0B9EF9F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96"/>
              <a:ext cx="960" cy="384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latin typeface="华文楷体" panose="02010600040101010101" pitchFamily="2" charset="-122"/>
              </a:endParaRPr>
            </a:p>
          </p:txBody>
        </p:sp>
        <p:sp>
          <p:nvSpPr>
            <p:cNvPr id="103443" name="Text Box 1045">
              <a:extLst>
                <a:ext uri="{FF2B5EF4-FFF2-40B4-BE49-F238E27FC236}">
                  <a16:creationId xmlns:a16="http://schemas.microsoft.com/office/drawing/2014/main" id="{6999B638-97E3-4FCA-8E24-377168439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544"/>
              <a:ext cx="960" cy="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>
                  <a:latin typeface="华文楷体" panose="02010600040101010101" pitchFamily="2" charset="-122"/>
                </a:rPr>
                <a:t>组合得票</a:t>
              </a:r>
            </a:p>
          </p:txBody>
        </p:sp>
        <p:grpSp>
          <p:nvGrpSpPr>
            <p:cNvPr id="103444" name="Group 1049">
              <a:extLst>
                <a:ext uri="{FF2B5EF4-FFF2-40B4-BE49-F238E27FC236}">
                  <a16:creationId xmlns:a16="http://schemas.microsoft.com/office/drawing/2014/main" id="{A9BBDC16-1A0B-4566-A4EB-22B66655F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2400"/>
              <a:ext cx="960" cy="576"/>
              <a:chOff x="4656" y="2400"/>
              <a:chExt cx="960" cy="576"/>
            </a:xfrm>
            <a:grpFill/>
          </p:grpSpPr>
          <p:sp>
            <p:nvSpPr>
              <p:cNvPr id="103454" name="Oval 1047">
                <a:extLst>
                  <a:ext uri="{FF2B5EF4-FFF2-40B4-BE49-F238E27FC236}">
                    <a16:creationId xmlns:a16="http://schemas.microsoft.com/office/drawing/2014/main" id="{9CBB94EE-C1D2-4869-B67C-C07A0E06C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400"/>
                <a:ext cx="960" cy="576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03455" name="Text Box 1048">
                <a:extLst>
                  <a:ext uri="{FF2B5EF4-FFF2-40B4-BE49-F238E27FC236}">
                    <a16:creationId xmlns:a16="http://schemas.microsoft.com/office/drawing/2014/main" id="{9354DAC0-9CFE-4DAE-87D6-881C334A9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544"/>
                <a:ext cx="720" cy="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2000" dirty="0">
                    <a:latin typeface="华文楷体" panose="02010600040101010101" pitchFamily="2" charset="-122"/>
                  </a:rPr>
                  <a:t>类预测</a:t>
                </a:r>
              </a:p>
            </p:txBody>
          </p:sp>
        </p:grpSp>
        <p:sp>
          <p:nvSpPr>
            <p:cNvPr id="103445" name="Line 1050">
              <a:extLst>
                <a:ext uri="{FF2B5EF4-FFF2-40B4-BE49-F238E27FC236}">
                  <a16:creationId xmlns:a16="http://schemas.microsoft.com/office/drawing/2014/main" id="{F9934CD0-B892-49ED-BA2B-88994A32B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1680"/>
              <a:ext cx="720" cy="72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46" name="Line 1051">
              <a:extLst>
                <a:ext uri="{FF2B5EF4-FFF2-40B4-BE49-F238E27FC236}">
                  <a16:creationId xmlns:a16="http://schemas.microsoft.com/office/drawing/2014/main" id="{7D50CFB4-F6D1-413E-A322-99A69403CA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2208"/>
              <a:ext cx="720" cy="33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47" name="Line 1052">
              <a:extLst>
                <a:ext uri="{FF2B5EF4-FFF2-40B4-BE49-F238E27FC236}">
                  <a16:creationId xmlns:a16="http://schemas.microsoft.com/office/drawing/2014/main" id="{422A9B21-2892-44F6-A6B6-D0DE3E5E6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688"/>
              <a:ext cx="720" cy="52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48" name="Line 1053">
              <a:extLst>
                <a:ext uri="{FF2B5EF4-FFF2-40B4-BE49-F238E27FC236}">
                  <a16:creationId xmlns:a16="http://schemas.microsoft.com/office/drawing/2014/main" id="{D018EEAD-5450-445C-B9AA-519FA528F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016"/>
              <a:ext cx="0" cy="48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49" name="Line 1054">
              <a:extLst>
                <a:ext uri="{FF2B5EF4-FFF2-40B4-BE49-F238E27FC236}">
                  <a16:creationId xmlns:a16="http://schemas.microsoft.com/office/drawing/2014/main" id="{6477465B-11D8-4A95-9EAA-B360BBDDC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728"/>
              <a:ext cx="816" cy="81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50" name="Line 1055">
              <a:extLst>
                <a:ext uri="{FF2B5EF4-FFF2-40B4-BE49-F238E27FC236}">
                  <a16:creationId xmlns:a16="http://schemas.microsoft.com/office/drawing/2014/main" id="{EE21D518-17CA-46DC-ABEA-6AE7A7EBB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208"/>
              <a:ext cx="864" cy="48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51" name="Line 1056">
              <a:extLst>
                <a:ext uri="{FF2B5EF4-FFF2-40B4-BE49-F238E27FC236}">
                  <a16:creationId xmlns:a16="http://schemas.microsoft.com/office/drawing/2014/main" id="{FB2EF828-C851-413B-8CC7-48FC8ADCF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2832"/>
              <a:ext cx="864" cy="384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52" name="Line 1057">
              <a:extLst>
                <a:ext uri="{FF2B5EF4-FFF2-40B4-BE49-F238E27FC236}">
                  <a16:creationId xmlns:a16="http://schemas.microsoft.com/office/drawing/2014/main" id="{87047A7E-26AB-4BFC-850F-032D911B0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688"/>
              <a:ext cx="4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x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3453" name="Text Box 1058">
              <a:extLst>
                <a:ext uri="{FF2B5EF4-FFF2-40B4-BE49-F238E27FC236}">
                  <a16:creationId xmlns:a16="http://schemas.microsoft.com/office/drawing/2014/main" id="{8A846844-564B-43C9-B758-1403AF859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592"/>
              <a:ext cx="480" cy="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b="1">
                  <a:latin typeface="华文楷体" panose="02010600040101010101" pitchFamily="2" charset="-122"/>
                </a:rPr>
                <a:t>……</a:t>
              </a:r>
            </a:p>
          </p:txBody>
        </p:sp>
      </p:grpSp>
      <p:sp>
        <p:nvSpPr>
          <p:cNvPr id="36" name="页脚占位符 3">
            <a:extLst>
              <a:ext uri="{FF2B5EF4-FFF2-40B4-BE49-F238E27FC236}">
                <a16:creationId xmlns:a16="http://schemas.microsoft.com/office/drawing/2014/main" id="{ECFF8D12-CADA-45F3-BACE-289461D2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9733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711"/>
    </mc:Choice>
    <mc:Fallback xmlns="">
      <p:transition advTm="1771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灯片编号占位符 2">
            <a:extLst>
              <a:ext uri="{FF2B5EF4-FFF2-40B4-BE49-F238E27FC236}">
                <a16:creationId xmlns:a16="http://schemas.microsoft.com/office/drawing/2014/main" id="{FC7CAE0E-10D1-4D94-A2E9-11818E26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3BA2AB5A-2E64-4BCD-9B81-EDD4C01F24FB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4450" name="标题 1">
            <a:extLst>
              <a:ext uri="{FF2B5EF4-FFF2-40B4-BE49-F238E27FC236}">
                <a16:creationId xmlns:a16="http://schemas.microsoft.com/office/drawing/2014/main" id="{F385CD79-4B5D-4E42-BC2D-BD054C5675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组合方法（</a:t>
            </a:r>
            <a:r>
              <a:rPr lang="en-US" altLang="zh-CN" b="0" dirty="0" err="1"/>
              <a:t>Ensemble</a:t>
            </a:r>
            <a:r>
              <a:rPr lang="en-US" altLang="zh-CN" b="0" dirty="0"/>
              <a:t> Method</a:t>
            </a:r>
            <a:r>
              <a:rPr b="0" dirty="0"/>
              <a:t>）</a:t>
            </a:r>
          </a:p>
        </p:txBody>
      </p:sp>
      <p:sp>
        <p:nvSpPr>
          <p:cNvPr id="104451" name="内容占位符 3">
            <a:extLst>
              <a:ext uri="{FF2B5EF4-FFF2-40B4-BE49-F238E27FC236}">
                <a16:creationId xmlns:a16="http://schemas.microsoft.com/office/drawing/2014/main" id="{4696BFC2-E2C7-4FC8-9175-D13E35B4B34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dirty="0" err="1"/>
              <a:t>不是一种单独的机器学习算法，而是</a:t>
            </a:r>
            <a:r>
              <a:rPr b="1" dirty="0" err="1">
                <a:solidFill>
                  <a:srgbClr val="0066FF"/>
                </a:solidFill>
              </a:rPr>
              <a:t>通过构建并结合多个机器学习器</a:t>
            </a:r>
            <a:r>
              <a:rPr dirty="0" err="1"/>
              <a:t>来完成学习任务</a:t>
            </a:r>
            <a:r>
              <a:rPr dirty="0"/>
              <a:t>。</a:t>
            </a:r>
            <a:endParaRPr lang="en-US" altLang="zh-CN" dirty="0"/>
          </a:p>
          <a:p>
            <a:r>
              <a:rPr dirty="0" err="1"/>
              <a:t>集百家之所长，拥有较高的准确率</a:t>
            </a:r>
            <a:endParaRPr lang="en-US" altLang="zh-CN" dirty="0"/>
          </a:p>
          <a:p>
            <a:r>
              <a:rPr b="1" dirty="0" err="1">
                <a:solidFill>
                  <a:srgbClr val="FF0000"/>
                </a:solidFill>
              </a:rPr>
              <a:t>不足之处：</a:t>
            </a:r>
            <a:r>
              <a:rPr dirty="0" err="1"/>
              <a:t>模型的训练过程可能比较复杂，效率不高</a:t>
            </a:r>
            <a:r>
              <a:rPr dirty="0"/>
              <a:t>。</a:t>
            </a:r>
            <a:endParaRPr lang="en-US" altLang="zh-CN" dirty="0"/>
          </a:p>
          <a:p>
            <a:r>
              <a:rPr b="1" dirty="0" err="1">
                <a:solidFill>
                  <a:srgbClr val="223BF4"/>
                </a:solidFill>
              </a:rPr>
              <a:t>常见的组合方法</a:t>
            </a:r>
            <a:r>
              <a:rPr b="1" dirty="0">
                <a:solidFill>
                  <a:srgbClr val="223BF4"/>
                </a:solidFill>
              </a:rPr>
              <a:t>：</a:t>
            </a:r>
            <a:endParaRPr lang="en-US" altLang="zh-CN" b="1" dirty="0">
              <a:solidFill>
                <a:srgbClr val="223BF4"/>
              </a:solidFill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dirty="0"/>
              <a:t>基于</a:t>
            </a:r>
            <a:r>
              <a:rPr lang="en-US" altLang="zh-CN" dirty="0"/>
              <a:t>Bagging</a:t>
            </a:r>
            <a:r>
              <a:rPr dirty="0"/>
              <a:t>的算法：</a:t>
            </a:r>
            <a:r>
              <a:rPr lang="en-US" altLang="zh-CN" dirty="0"/>
              <a:t> bootstrap aggregating</a:t>
            </a:r>
            <a:r>
              <a:rPr dirty="0"/>
              <a:t>的缩写，代表算法有随机森林；</a:t>
            </a:r>
            <a:endParaRPr lang="en-US" altLang="zh-CN" dirty="0"/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dirty="0"/>
              <a:t>基于</a:t>
            </a:r>
            <a:r>
              <a:rPr lang="en-US" altLang="zh-CN" dirty="0"/>
              <a:t>Boosting</a:t>
            </a:r>
            <a:r>
              <a:rPr dirty="0"/>
              <a:t>的算法：代表算法则有</a:t>
            </a:r>
            <a:r>
              <a:rPr lang="en-US" altLang="zh-CN" dirty="0" err="1"/>
              <a:t>Adaboost</a:t>
            </a:r>
            <a:r>
              <a:rPr dirty="0"/>
              <a:t>、</a:t>
            </a:r>
            <a:r>
              <a:rPr lang="en-US" altLang="zh-CN" dirty="0"/>
              <a:t>GBDT</a:t>
            </a:r>
            <a:r>
              <a:rPr dirty="0"/>
              <a:t>、</a:t>
            </a:r>
            <a:r>
              <a:rPr lang="en-US" altLang="zh-CN" dirty="0"/>
              <a:t>XGBOOST</a:t>
            </a:r>
            <a:r>
              <a:rPr dirty="0"/>
              <a:t>等</a:t>
            </a:r>
            <a:endParaRPr lang="en-US" altLang="zh-CN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0B2C5C66-04DD-4F4B-BAA6-AF2631A6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0C78239-E4AC-40DE-B560-5E7A2FB62429}"/>
              </a:ext>
            </a:extLst>
          </p:cNvPr>
          <p:cNvSpPr/>
          <p:nvPr/>
        </p:nvSpPr>
        <p:spPr bwMode="auto">
          <a:xfrm>
            <a:off x="7798109" y="5358986"/>
            <a:ext cx="2059332" cy="1042641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1" algn="ctr">
              <a:defRPr/>
            </a:pPr>
            <a:r>
              <a:rPr lang="zh-CN" altLang="en-US" sz="4400" dirty="0">
                <a:latin typeface="华文楷体" panose="02010600040101010101" pitchFamily="2" charset="-122"/>
              </a:rPr>
              <a:t>提升</a:t>
            </a:r>
          </a:p>
          <a:p>
            <a:pPr marL="0" lvl="1" algn="ctr">
              <a:defRPr/>
            </a:pPr>
            <a:endParaRPr lang="zh-CN" altLang="en-US" dirty="0">
              <a:latin typeface="华文楷体" panose="0201060004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E79787-778D-4222-BFE5-8C8BE752BD6C}"/>
              </a:ext>
            </a:extLst>
          </p:cNvPr>
          <p:cNvSpPr/>
          <p:nvPr/>
        </p:nvSpPr>
        <p:spPr bwMode="auto">
          <a:xfrm>
            <a:off x="2398766" y="5358986"/>
            <a:ext cx="2213716" cy="897511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1" algn="ctr">
              <a:defRPr/>
            </a:pPr>
            <a:r>
              <a:rPr lang="zh-CN" altLang="en-US" sz="4800" dirty="0">
                <a:latin typeface="华文楷体" panose="02010600040101010101" pitchFamily="2" charset="-122"/>
              </a:rPr>
              <a:t>装袋</a:t>
            </a:r>
          </a:p>
        </p:txBody>
      </p:sp>
    </p:spTree>
    <p:extLst>
      <p:ext uri="{BB962C8B-B14F-4D97-AF65-F5344CB8AC3E}">
        <p14:creationId xmlns:p14="http://schemas.microsoft.com/office/powerpoint/2010/main" val="95460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>
            <a:extLst>
              <a:ext uri="{FF2B5EF4-FFF2-40B4-BE49-F238E27FC236}">
                <a16:creationId xmlns:a16="http://schemas.microsoft.com/office/drawing/2014/main" id="{272D4D2C-FB9A-4AF7-AE82-EAE02FB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A02CA89-B8D4-44E9-AF5F-4BBCD1B5AE85}" type="slidenum">
              <a:rPr lang="zh-CN" altLang="en-US" sz="1400">
                <a:latin typeface="华文楷体" panose="02010600040101010101" pitchFamily="2" charset="-122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CN" altLang="en-US" sz="1400">
              <a:latin typeface="华文楷体" panose="02010600040101010101" pitchFamily="2" charset="-122"/>
              <a:ea typeface="楷体_GB2312" pitchFamily="49" charset="-122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F7E4909-459C-41EA-951B-406E26E5E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n-ea"/>
                <a:ea typeface="+mn-ea"/>
              </a:rPr>
              <a:t>分类</a:t>
            </a:r>
            <a:endParaRPr b="0" dirty="0">
              <a:latin typeface="+mn-ea"/>
              <a:ea typeface="+mn-ea"/>
            </a:endParaRP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4D4E8203-D622-4582-BD8E-1CF03B6EB075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395413"/>
            <a:ext cx="5410200" cy="665162"/>
            <a:chOff x="1152" y="1104"/>
            <a:chExt cx="3408" cy="419"/>
          </a:xfrm>
        </p:grpSpPr>
        <p:grpSp>
          <p:nvGrpSpPr>
            <p:cNvPr id="16430" name="Group 3">
              <a:extLst>
                <a:ext uri="{FF2B5EF4-FFF2-40B4-BE49-F238E27FC236}">
                  <a16:creationId xmlns:a16="http://schemas.microsoft.com/office/drawing/2014/main" id="{786684C0-9ED9-4A58-BBF1-2F465137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6434" name="AutoShape 4">
                <a:extLst>
                  <a:ext uri="{FF2B5EF4-FFF2-40B4-BE49-F238E27FC236}">
                    <a16:creationId xmlns:a16="http://schemas.microsoft.com/office/drawing/2014/main" id="{29E23B9D-70D6-46DB-8FEE-A7F1FBCBAB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35" name="AutoShape 5">
                <a:extLst>
                  <a:ext uri="{FF2B5EF4-FFF2-40B4-BE49-F238E27FC236}">
                    <a16:creationId xmlns:a16="http://schemas.microsoft.com/office/drawing/2014/main" id="{B465C088-0D4A-4F56-AD98-7302348B9C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88A67D03-B38E-4F97-A49C-E2266E96F0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31" name="Line 11">
              <a:extLst>
                <a:ext uri="{FF2B5EF4-FFF2-40B4-BE49-F238E27FC236}">
                  <a16:creationId xmlns:a16="http://schemas.microsoft.com/office/drawing/2014/main" id="{362A8CA9-D560-4A0E-A2BB-BDB61A99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Text Box 12">
              <a:extLst>
                <a:ext uri="{FF2B5EF4-FFF2-40B4-BE49-F238E27FC236}">
                  <a16:creationId xmlns:a16="http://schemas.microsoft.com/office/drawing/2014/main" id="{4043D450-E7CF-4E10-B946-EB02138EA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52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kumimoji="1" lang="zh-CN" altLang="en-US" sz="2400" b="1" dirty="0">
                  <a:latin typeface="华文楷体" panose="02010600040101010101" pitchFamily="2" charset="-122"/>
                </a:rPr>
                <a:t>基本概念</a:t>
              </a:r>
            </a:p>
          </p:txBody>
        </p:sp>
        <p:sp>
          <p:nvSpPr>
            <p:cNvPr id="16433" name="Text Box 13">
              <a:extLst>
                <a:ext uri="{FF2B5EF4-FFF2-40B4-BE49-F238E27FC236}">
                  <a16:creationId xmlns:a16="http://schemas.microsoft.com/office/drawing/2014/main" id="{DE99595F-DCCC-4D13-9BB5-BA441E637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16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1</a:t>
              </a:r>
            </a:p>
          </p:txBody>
        </p:sp>
      </p:grpSp>
      <p:grpSp>
        <p:nvGrpSpPr>
          <p:cNvPr id="16389" name="Group 32">
            <a:extLst>
              <a:ext uri="{FF2B5EF4-FFF2-40B4-BE49-F238E27FC236}">
                <a16:creationId xmlns:a16="http://schemas.microsoft.com/office/drawing/2014/main" id="{C2F33FC3-2795-46FC-A636-D92B3780632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187576"/>
            <a:ext cx="5410200" cy="665163"/>
            <a:chOff x="1152" y="1680"/>
            <a:chExt cx="3408" cy="419"/>
          </a:xfrm>
        </p:grpSpPr>
        <p:grpSp>
          <p:nvGrpSpPr>
            <p:cNvPr id="16423" name="Group 7">
              <a:extLst>
                <a:ext uri="{FF2B5EF4-FFF2-40B4-BE49-F238E27FC236}">
                  <a16:creationId xmlns:a16="http://schemas.microsoft.com/office/drawing/2014/main" id="{1D3A42A2-9203-45D6-972E-800C58114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1" y="2656"/>
              <a:chExt cx="1547" cy="1350"/>
            </a:xfrm>
          </p:grpSpPr>
          <p:sp>
            <p:nvSpPr>
              <p:cNvPr id="16427" name="AutoShape 8">
                <a:extLst>
                  <a:ext uri="{FF2B5EF4-FFF2-40B4-BE49-F238E27FC236}">
                    <a16:creationId xmlns:a16="http://schemas.microsoft.com/office/drawing/2014/main" id="{148168D4-AE61-4480-B38D-BF76D4F41C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4" y="2679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8" name="AutoShape 9">
                <a:extLst>
                  <a:ext uri="{FF2B5EF4-FFF2-40B4-BE49-F238E27FC236}">
                    <a16:creationId xmlns:a16="http://schemas.microsoft.com/office/drawing/2014/main" id="{36A35041-6063-4E73-9BC9-A26BAC4E5F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1" y="2656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9C6FD9BE-883D-4CD8-A618-045D58066D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1" y="2733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24" name="Line 14">
              <a:extLst>
                <a:ext uri="{FF2B5EF4-FFF2-40B4-BE49-F238E27FC236}">
                  <a16:creationId xmlns:a16="http://schemas.microsoft.com/office/drawing/2014/main" id="{C27346BD-F6CF-4D1E-9808-FAF85655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Text Box 15">
              <a:extLst>
                <a:ext uri="{FF2B5EF4-FFF2-40B4-BE49-F238E27FC236}">
                  <a16:creationId xmlns:a16="http://schemas.microsoft.com/office/drawing/2014/main" id="{5C97C54C-C834-4F1B-9EEE-F0E8F84B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728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决策树归纳</a:t>
              </a:r>
            </a:p>
          </p:txBody>
        </p:sp>
        <p:sp>
          <p:nvSpPr>
            <p:cNvPr id="16426" name="Text Box 16">
              <a:extLst>
                <a:ext uri="{FF2B5EF4-FFF2-40B4-BE49-F238E27FC236}">
                  <a16:creationId xmlns:a16="http://schemas.microsoft.com/office/drawing/2014/main" id="{2C2FB517-EEC8-4646-BBB1-7CB3DF200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742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2</a:t>
              </a:r>
            </a:p>
          </p:txBody>
        </p:sp>
      </p:grpSp>
      <p:grpSp>
        <p:nvGrpSpPr>
          <p:cNvPr id="16390" name="Group 33">
            <a:extLst>
              <a:ext uri="{FF2B5EF4-FFF2-40B4-BE49-F238E27FC236}">
                <a16:creationId xmlns:a16="http://schemas.microsoft.com/office/drawing/2014/main" id="{D513269A-EC45-4E6B-9F51-828278F22C7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979738"/>
            <a:ext cx="5410200" cy="665162"/>
            <a:chOff x="1152" y="2242"/>
            <a:chExt cx="3408" cy="419"/>
          </a:xfrm>
        </p:grpSpPr>
        <p:grpSp>
          <p:nvGrpSpPr>
            <p:cNvPr id="16416" name="Group 17">
              <a:extLst>
                <a:ext uri="{FF2B5EF4-FFF2-40B4-BE49-F238E27FC236}">
                  <a16:creationId xmlns:a16="http://schemas.microsoft.com/office/drawing/2014/main" id="{50753BEC-0D32-451F-B782-F5870F65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20" name="AutoShape 18">
                <a:extLst>
                  <a:ext uri="{FF2B5EF4-FFF2-40B4-BE49-F238E27FC236}">
                    <a16:creationId xmlns:a16="http://schemas.microsoft.com/office/drawing/2014/main" id="{A2B2EDC0-C25A-4A71-B4D9-025EB7CF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1" name="AutoShape 19">
                <a:extLst>
                  <a:ext uri="{FF2B5EF4-FFF2-40B4-BE49-F238E27FC236}">
                    <a16:creationId xmlns:a16="http://schemas.microsoft.com/office/drawing/2014/main" id="{816759DC-9CCD-4847-8F93-A17E3C657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1A15C10A-9936-4CD9-AD6B-16B80BF41C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7" name="Line 25">
              <a:extLst>
                <a:ext uri="{FF2B5EF4-FFF2-40B4-BE49-F238E27FC236}">
                  <a16:creationId xmlns:a16="http://schemas.microsoft.com/office/drawing/2014/main" id="{471EE9B2-0324-432D-9824-AFD30DA2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Text Box 26">
              <a:extLst>
                <a:ext uri="{FF2B5EF4-FFF2-40B4-BE49-F238E27FC236}">
                  <a16:creationId xmlns:a16="http://schemas.microsoft.com/office/drawing/2014/main" id="{7C5144C3-0E31-4CB6-A0FD-8035C9EAA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贝叶斯分类方法</a:t>
              </a:r>
            </a:p>
          </p:txBody>
        </p:sp>
        <p:sp>
          <p:nvSpPr>
            <p:cNvPr id="16419" name="Text Box 27">
              <a:extLst>
                <a:ext uri="{FF2B5EF4-FFF2-40B4-BE49-F238E27FC236}">
                  <a16:creationId xmlns:a16="http://schemas.microsoft.com/office/drawing/2014/main" id="{F3051319-CEA7-46D4-9E8A-FE36EE3136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3</a:t>
              </a:r>
            </a:p>
          </p:txBody>
        </p:sp>
      </p:grpSp>
      <p:grpSp>
        <p:nvGrpSpPr>
          <p:cNvPr id="16391" name="Group 34">
            <a:extLst>
              <a:ext uri="{FF2B5EF4-FFF2-40B4-BE49-F238E27FC236}">
                <a16:creationId xmlns:a16="http://schemas.microsoft.com/office/drawing/2014/main" id="{A4CD6183-C600-48DC-8F30-11F1F1F62F15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771901"/>
            <a:ext cx="5410200" cy="665163"/>
            <a:chOff x="1152" y="2818"/>
            <a:chExt cx="3408" cy="419"/>
          </a:xfrm>
        </p:grpSpPr>
        <p:grpSp>
          <p:nvGrpSpPr>
            <p:cNvPr id="16409" name="Group 21">
              <a:extLst>
                <a:ext uri="{FF2B5EF4-FFF2-40B4-BE49-F238E27FC236}">
                  <a16:creationId xmlns:a16="http://schemas.microsoft.com/office/drawing/2014/main" id="{1C3E77E0-21AD-4ADD-B50B-AAE06837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413" name="AutoShape 22">
                <a:extLst>
                  <a:ext uri="{FF2B5EF4-FFF2-40B4-BE49-F238E27FC236}">
                    <a16:creationId xmlns:a16="http://schemas.microsoft.com/office/drawing/2014/main" id="{F0CDEA5E-E60C-4218-89F4-A4E7328E75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14" name="AutoShape 23">
                <a:extLst>
                  <a:ext uri="{FF2B5EF4-FFF2-40B4-BE49-F238E27FC236}">
                    <a16:creationId xmlns:a16="http://schemas.microsoft.com/office/drawing/2014/main" id="{089D78E6-A000-49C4-BAC5-0CDCAA3732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3C408E49-E0E4-4199-98A0-51BCDE3814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0" name="Line 28">
              <a:extLst>
                <a:ext uri="{FF2B5EF4-FFF2-40B4-BE49-F238E27FC236}">
                  <a16:creationId xmlns:a16="http://schemas.microsoft.com/office/drawing/2014/main" id="{5BBDB498-1154-4F4D-881D-24E99955E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Text Box 29">
              <a:extLst>
                <a:ext uri="{FF2B5EF4-FFF2-40B4-BE49-F238E27FC236}">
                  <a16:creationId xmlns:a16="http://schemas.microsoft.com/office/drawing/2014/main" id="{CCBE822E-2EC9-4625-B8C7-A4D0D8B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400" b="1">
                <a:latin typeface="华文楷体" panose="02010600040101010101" pitchFamily="2" charset="-122"/>
              </a:endParaRPr>
            </a:p>
          </p:txBody>
        </p:sp>
        <p:sp>
          <p:nvSpPr>
            <p:cNvPr id="16412" name="Text Box 30">
              <a:extLst>
                <a:ext uri="{FF2B5EF4-FFF2-40B4-BE49-F238E27FC236}">
                  <a16:creationId xmlns:a16="http://schemas.microsoft.com/office/drawing/2014/main" id="{E0565C2E-44B8-42DD-AE50-E072A901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4</a:t>
              </a:r>
            </a:p>
          </p:txBody>
        </p:sp>
      </p:grpSp>
      <p:grpSp>
        <p:nvGrpSpPr>
          <p:cNvPr id="16392" name="Group 33">
            <a:extLst>
              <a:ext uri="{FF2B5EF4-FFF2-40B4-BE49-F238E27FC236}">
                <a16:creationId xmlns:a16="http://schemas.microsoft.com/office/drawing/2014/main" id="{12F9A770-3569-488B-93DD-0352E64F15F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564063"/>
            <a:ext cx="5410200" cy="665162"/>
            <a:chOff x="1152" y="2242"/>
            <a:chExt cx="3408" cy="419"/>
          </a:xfrm>
        </p:grpSpPr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A7F96E00-3CEA-42B0-BE65-FBC91326B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06" name="AutoShape 18">
                <a:extLst>
                  <a:ext uri="{FF2B5EF4-FFF2-40B4-BE49-F238E27FC236}">
                    <a16:creationId xmlns:a16="http://schemas.microsoft.com/office/drawing/2014/main" id="{3F5F58E0-2F25-411D-AAE0-1A9E1EB44C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7" name="AutoShape 19">
                <a:extLst>
                  <a:ext uri="{FF2B5EF4-FFF2-40B4-BE49-F238E27FC236}">
                    <a16:creationId xmlns:a16="http://schemas.microsoft.com/office/drawing/2014/main" id="{1C09873C-563E-43E8-9B28-BE8902341B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4BA56595-FB58-4A4A-B444-E80734B93C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03" name="Line 25">
              <a:extLst>
                <a:ext uri="{FF2B5EF4-FFF2-40B4-BE49-F238E27FC236}">
                  <a16:creationId xmlns:a16="http://schemas.microsoft.com/office/drawing/2014/main" id="{1BD4DD53-54F9-420D-B357-216A64E1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Text Box 26">
              <a:extLst>
                <a:ext uri="{FF2B5EF4-FFF2-40B4-BE49-F238E27FC236}">
                  <a16:creationId xmlns:a16="http://schemas.microsoft.com/office/drawing/2014/main" id="{88F71E0B-BBFA-4026-A1B8-57FD63456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</a:rPr>
                <a:t>模型评估与选择</a:t>
              </a:r>
            </a:p>
          </p:txBody>
        </p:sp>
        <p:sp>
          <p:nvSpPr>
            <p:cNvPr id="16405" name="Text Box 27">
              <a:extLst>
                <a:ext uri="{FF2B5EF4-FFF2-40B4-BE49-F238E27FC236}">
                  <a16:creationId xmlns:a16="http://schemas.microsoft.com/office/drawing/2014/main" id="{C569D1A0-13DB-4652-ABEF-B5C6D8DEA7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5</a:t>
              </a:r>
            </a:p>
          </p:txBody>
        </p:sp>
      </p:grpSp>
      <p:grpSp>
        <p:nvGrpSpPr>
          <p:cNvPr id="16393" name="Group 34">
            <a:extLst>
              <a:ext uri="{FF2B5EF4-FFF2-40B4-BE49-F238E27FC236}">
                <a16:creationId xmlns:a16="http://schemas.microsoft.com/office/drawing/2014/main" id="{6580D95D-365A-492D-BDE5-96D388F82F50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5356226"/>
            <a:ext cx="5410200" cy="665163"/>
            <a:chOff x="1152" y="2818"/>
            <a:chExt cx="3408" cy="419"/>
          </a:xfrm>
        </p:grpSpPr>
        <p:grpSp>
          <p:nvGrpSpPr>
            <p:cNvPr id="16395" name="Group 21">
              <a:extLst>
                <a:ext uri="{FF2B5EF4-FFF2-40B4-BE49-F238E27FC236}">
                  <a16:creationId xmlns:a16="http://schemas.microsoft.com/office/drawing/2014/main" id="{FF7C9D9E-4091-4BCE-A195-55AF71FF3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399" name="AutoShape 22">
                <a:extLst>
                  <a:ext uri="{FF2B5EF4-FFF2-40B4-BE49-F238E27FC236}">
                    <a16:creationId xmlns:a16="http://schemas.microsoft.com/office/drawing/2014/main" id="{3A42F23E-A3C8-45B1-BC85-A9B2A21580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0" name="AutoShape 23">
                <a:extLst>
                  <a:ext uri="{FF2B5EF4-FFF2-40B4-BE49-F238E27FC236}">
                    <a16:creationId xmlns:a16="http://schemas.microsoft.com/office/drawing/2014/main" id="{8BC02BE9-ECD9-4635-8F4D-E977964B2A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51" name="AutoShape 24">
                <a:extLst>
                  <a:ext uri="{FF2B5EF4-FFF2-40B4-BE49-F238E27FC236}">
                    <a16:creationId xmlns:a16="http://schemas.microsoft.com/office/drawing/2014/main" id="{6234C2B4-50D4-4DB5-B6AF-BD2B5CF25C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140DD28F-C2DA-4E63-AFF2-CBB38AA8B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Text Box 29">
              <a:extLst>
                <a:ext uri="{FF2B5EF4-FFF2-40B4-BE49-F238E27FC236}">
                  <a16:creationId xmlns:a16="http://schemas.microsoft.com/office/drawing/2014/main" id="{C59035A9-8FAA-4188-A331-3EDE8787A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20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提高分类准确率的技术</a:t>
              </a:r>
            </a:p>
          </p:txBody>
        </p:sp>
        <p:sp>
          <p:nvSpPr>
            <p:cNvPr id="16398" name="Text Box 30">
              <a:extLst>
                <a:ext uri="{FF2B5EF4-FFF2-40B4-BE49-F238E27FC236}">
                  <a16:creationId xmlns:a16="http://schemas.microsoft.com/office/drawing/2014/main" id="{4A631316-3613-46C4-B05D-847FAEC86E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6</a:t>
              </a:r>
            </a:p>
          </p:txBody>
        </p:sp>
      </p:grpSp>
      <p:sp>
        <p:nvSpPr>
          <p:cNvPr id="16394" name="Text Box 26">
            <a:extLst>
              <a:ext uri="{FF2B5EF4-FFF2-40B4-BE49-F238E27FC236}">
                <a16:creationId xmlns:a16="http://schemas.microsoft.com/office/drawing/2014/main" id="{2359C566-6DD6-4F03-B92E-9C27BCEC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3803863"/>
            <a:ext cx="14670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zh-CN" altLang="en-US" b="1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24485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151">
        <p:blinds dir="vert"/>
      </p:transition>
    </mc:Choice>
    <mc:Fallback xmlns="">
      <p:transition spd="slow" advTm="16151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FDA6F543-F8E2-467D-A90E-8731C4FD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681E301-6586-4A48-B594-F6D060F8CEE4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5474" name="标题 1">
            <a:extLst>
              <a:ext uri="{FF2B5EF4-FFF2-40B4-BE49-F238E27FC236}">
                <a16:creationId xmlns:a16="http://schemas.microsoft.com/office/drawing/2014/main" id="{F0ADE7C6-8F2F-4042-80D6-0840CFFCD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装袋</a:t>
            </a:r>
            <a:r>
              <a:rPr b="0" dirty="0"/>
              <a:t>（</a:t>
            </a:r>
            <a:r>
              <a:rPr lang="en-US" altLang="zh-CN" b="0" dirty="0">
                <a:ea typeface="SimSun" panose="02010600030101010101" pitchFamily="2" charset="-122"/>
              </a:rPr>
              <a:t> Bagging 1/3</a:t>
            </a:r>
            <a:r>
              <a:rPr b="0" dirty="0"/>
              <a:t>）</a:t>
            </a:r>
          </a:p>
        </p:txBody>
      </p:sp>
      <p:sp>
        <p:nvSpPr>
          <p:cNvPr id="105475" name="内容占位符 2">
            <a:extLst>
              <a:ext uri="{FF2B5EF4-FFF2-40B4-BE49-F238E27FC236}">
                <a16:creationId xmlns:a16="http://schemas.microsoft.com/office/drawing/2014/main" id="{14DBF1DE-7E06-43B2-BD3D-D24F153C49B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690153" y="2774731"/>
            <a:ext cx="10482343" cy="370486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dirty="0" err="1"/>
              <a:t>训练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dirty="0"/>
              <a:t>给定</a:t>
            </a:r>
            <a:r>
              <a:rPr lang="en-US" altLang="zh-CN" dirty="0"/>
              <a:t>d</a:t>
            </a:r>
            <a:r>
              <a:rPr dirty="0"/>
              <a:t>个元组的集合</a:t>
            </a:r>
            <a:r>
              <a:rPr lang="en-US" altLang="zh-CN" dirty="0"/>
              <a:t>D</a:t>
            </a:r>
            <a:r>
              <a:rPr dirty="0"/>
              <a:t>，对于迭代</a:t>
            </a:r>
            <a:r>
              <a:rPr lang="en-US" altLang="zh-CN" dirty="0" err="1"/>
              <a:t>i</a:t>
            </a:r>
            <a:r>
              <a:rPr dirty="0"/>
              <a:t>，有放回地抽样</a:t>
            </a:r>
            <a:r>
              <a:rPr lang="en-US" altLang="zh-CN" dirty="0"/>
              <a:t>d</a:t>
            </a:r>
            <a:r>
              <a:rPr lang="zh-CN" altLang="en-US" dirty="0"/>
              <a:t>个元组的训练集</a:t>
            </a:r>
            <a:r>
              <a:rPr lang="en-US" altLang="zh-CN" dirty="0"/>
              <a:t>D</a:t>
            </a:r>
            <a:r>
              <a:rPr lang="en-US" altLang="zh-CN" baseline="-25000" dirty="0"/>
              <a:t>i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dirty="0"/>
              <a:t>由每个训练集</a:t>
            </a:r>
            <a:r>
              <a:rPr lang="en-US" altLang="zh-CN" dirty="0"/>
              <a:t>D</a:t>
            </a:r>
            <a:r>
              <a:rPr lang="en-US" altLang="zh-CN" baseline="-25000" dirty="0"/>
              <a:t>i</a:t>
            </a:r>
            <a:r>
              <a:rPr dirty="0"/>
              <a:t>学习，得到一个分类模型</a:t>
            </a:r>
            <a:r>
              <a:rPr lang="en-US" altLang="zh-CN" dirty="0"/>
              <a:t>M</a:t>
            </a:r>
            <a:r>
              <a:rPr lang="en-US" altLang="zh-CN" baseline="-25000" dirty="0"/>
              <a:t>i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dirty="0" err="1"/>
              <a:t>分类：对一个未知元组</a:t>
            </a:r>
            <a:r>
              <a:rPr lang="en-US" altLang="zh-CN" dirty="0" err="1"/>
              <a:t>X</a:t>
            </a:r>
            <a:r>
              <a:rPr dirty="0" err="1"/>
              <a:t>分类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dirty="0"/>
              <a:t>每一个分类器</a:t>
            </a:r>
            <a:r>
              <a:rPr lang="en-US" altLang="zh-CN" dirty="0"/>
              <a:t>M</a:t>
            </a:r>
            <a:r>
              <a:rPr lang="en-US" altLang="zh-CN" baseline="-25000" dirty="0"/>
              <a:t>i</a:t>
            </a:r>
            <a:r>
              <a:rPr dirty="0"/>
              <a:t>返回它的类预测，算作一票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dirty="0"/>
              <a:t>装袋分类器</a:t>
            </a:r>
            <a:r>
              <a:rPr lang="en-US" altLang="zh-CN" dirty="0"/>
              <a:t>M</a:t>
            </a:r>
            <a:r>
              <a:rPr baseline="30000" dirty="0"/>
              <a:t>*</a:t>
            </a:r>
            <a:r>
              <a:rPr dirty="0"/>
              <a:t>统计得票，并将得票最高的类赋予</a:t>
            </a:r>
            <a:r>
              <a:rPr lang="en-US" altLang="zh-CN" dirty="0"/>
              <a:t>X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A0DCA1A-B693-44D5-A59A-E6C7FD4C31D8}"/>
              </a:ext>
            </a:extLst>
          </p:cNvPr>
          <p:cNvSpPr/>
          <p:nvPr/>
        </p:nvSpPr>
        <p:spPr bwMode="auto">
          <a:xfrm>
            <a:off x="5503891" y="1350789"/>
            <a:ext cx="3744416" cy="1283187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多数医生的表决比少数医生的表决更可靠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C774810-DB0D-41D6-B1A1-543EDDB49D31}"/>
              </a:ext>
            </a:extLst>
          </p:cNvPr>
          <p:cNvSpPr/>
          <p:nvPr/>
        </p:nvSpPr>
        <p:spPr bwMode="auto">
          <a:xfrm>
            <a:off x="2672608" y="1350789"/>
            <a:ext cx="2089455" cy="121117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</a:rPr>
              <a:t>类比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E4558EC7-6F5D-43F2-B452-9945F2FF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1930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360"/>
    </mc:Choice>
    <mc:Fallback xmlns="">
      <p:transition advTm="5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68ED4FC-8229-4FA8-B2CC-41F9FD8E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D8A168-8F54-488F-8F95-C47803AD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DE97318-2AB5-4DF1-AE4A-D2D1FA44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装袋（</a:t>
            </a:r>
            <a:r>
              <a:rPr lang="zh-CN" altLang="en-US" b="0" dirty="0">
                <a:ea typeface="SimSun" panose="02010600030101010101" pitchFamily="2" charset="-122"/>
              </a:rPr>
              <a:t> </a:t>
            </a:r>
            <a:r>
              <a:rPr lang="en-US" altLang="zh-CN" b="0" dirty="0">
                <a:ea typeface="SimSun" panose="02010600030101010101" pitchFamily="2" charset="-122"/>
              </a:rPr>
              <a:t>Bagging 2/3</a:t>
            </a:r>
            <a:r>
              <a:rPr lang="zh-CN" altLang="en-US" b="0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21E194-D3D7-4C52-A27E-6D49E507CF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 descr="http://www.uml.org.cn/jchgj/images/2018061532.png">
            <a:extLst>
              <a:ext uri="{FF2B5EF4-FFF2-40B4-BE49-F238E27FC236}">
                <a16:creationId xmlns:a16="http://schemas.microsoft.com/office/drawing/2014/main" id="{BB6AA878-FED6-40F0-8210-011EA4B1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476676"/>
            <a:ext cx="9629362" cy="456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50794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灯片编号占位符 3">
            <a:extLst>
              <a:ext uri="{FF2B5EF4-FFF2-40B4-BE49-F238E27FC236}">
                <a16:creationId xmlns:a16="http://schemas.microsoft.com/office/drawing/2014/main" id="{8691A629-3631-40AD-8188-BE3686F0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0BBA162-FC96-40C4-BC7C-3B71DCDA6F4A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6498" name="标题 1">
            <a:extLst>
              <a:ext uri="{FF2B5EF4-FFF2-40B4-BE49-F238E27FC236}">
                <a16:creationId xmlns:a16="http://schemas.microsoft.com/office/drawing/2014/main" id="{2302823E-80F2-4A82-BDA9-5DDC0C2A3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装袋</a:t>
            </a:r>
            <a:r>
              <a:rPr b="0" dirty="0"/>
              <a:t>（</a:t>
            </a:r>
            <a:r>
              <a:rPr b="0" dirty="0">
                <a:ea typeface="SimSun" panose="02010600030101010101" pitchFamily="2" charset="-122"/>
              </a:rPr>
              <a:t> </a:t>
            </a:r>
            <a:r>
              <a:rPr lang="en-US" altLang="zh-CN" b="0" dirty="0">
                <a:ea typeface="SimSun" panose="02010600030101010101" pitchFamily="2" charset="-122"/>
              </a:rPr>
              <a:t>Bagging 3/3</a:t>
            </a:r>
            <a:r>
              <a:rPr b="0" dirty="0"/>
              <a:t>）</a:t>
            </a:r>
          </a:p>
        </p:txBody>
      </p:sp>
      <p:sp>
        <p:nvSpPr>
          <p:cNvPr id="106499" name="内容占位符 2">
            <a:extLst>
              <a:ext uri="{FF2B5EF4-FFF2-40B4-BE49-F238E27FC236}">
                <a16:creationId xmlns:a16="http://schemas.microsoft.com/office/drawing/2014/main" id="{D014C8BD-2576-4C17-8EDA-B9CF03DFA7F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11031509" cy="4789594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sz="3600" b="1" dirty="0" err="1">
                <a:solidFill>
                  <a:srgbClr val="223BF4"/>
                </a:solidFill>
              </a:rPr>
              <a:t>预测</a:t>
            </a:r>
            <a:endParaRPr lang="en-US" altLang="zh-CN" sz="3600" b="1" dirty="0">
              <a:solidFill>
                <a:srgbClr val="223BF4"/>
              </a:solidFill>
            </a:endParaRPr>
          </a:p>
          <a:p>
            <a:pPr lvl="1">
              <a:spcBef>
                <a:spcPct val="0"/>
              </a:spcBef>
            </a:pPr>
            <a:r>
              <a:rPr dirty="0"/>
              <a:t>通过取给定检验元组的每个预测的平均值，装袋也可以用于连续值的预测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b="1" dirty="0">
              <a:solidFill>
                <a:srgbClr val="223BF4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sz="3200" b="1" dirty="0" err="1">
                <a:solidFill>
                  <a:srgbClr val="223BF4"/>
                </a:solidFill>
              </a:rPr>
              <a:t>准确率</a:t>
            </a:r>
            <a:endParaRPr sz="3200" b="1" dirty="0">
              <a:solidFill>
                <a:srgbClr val="223BF4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dirty="0"/>
              <a:t>通常比从原训练数据集</a:t>
            </a:r>
            <a:r>
              <a:rPr lang="en-US" altLang="zh-CN" dirty="0"/>
              <a:t>D</a:t>
            </a:r>
            <a:r>
              <a:rPr dirty="0"/>
              <a:t>导出的单个分类器的准确率显著地高；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dirty="0"/>
              <a:t>对噪声数据的影响，它不会很差且鲁棒性较好。</a:t>
            </a:r>
          </a:p>
          <a:p>
            <a:pPr eaLnBrk="1" hangingPunct="1"/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3B455AC-D848-4315-90FE-76CFE45D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0577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91"/>
    </mc:Choice>
    <mc:Fallback xmlns="">
      <p:transition advTm="2159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灯片编号占位符 3">
            <a:extLst>
              <a:ext uri="{FF2B5EF4-FFF2-40B4-BE49-F238E27FC236}">
                <a16:creationId xmlns:a16="http://schemas.microsoft.com/office/drawing/2014/main" id="{17CCF69E-E4AF-4781-B653-3DCBCE8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AD20F72-FB54-40D7-9031-EB403988DFBB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0594" name="标题 1">
            <a:extLst>
              <a:ext uri="{FF2B5EF4-FFF2-40B4-BE49-F238E27FC236}">
                <a16:creationId xmlns:a16="http://schemas.microsoft.com/office/drawing/2014/main" id="{FE5E5E0F-F731-4EBA-A9A7-1B60DE2AB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提升（</a:t>
            </a:r>
            <a:r>
              <a:rPr lang="en-US" altLang="zh-CN" b="0" dirty="0" err="1"/>
              <a:t>Boosting</a:t>
            </a:r>
            <a:r>
              <a:rPr b="0" dirty="0"/>
              <a:t>）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22A2833D-66CE-4651-A7AD-2342124CA3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b="1">
                <a:solidFill>
                  <a:srgbClr val="223BF4"/>
                </a:solidFill>
              </a:rPr>
              <a:t>类比：</a:t>
            </a:r>
            <a:r>
              <a:t>根据医生先前的诊断准确率，对每位医生的诊断赋予一个权重，加权诊断的组合作为最终的诊断</a:t>
            </a:r>
            <a:endParaRPr lang="en-US"/>
          </a:p>
          <a:p>
            <a:pPr eaLnBrk="1" hangingPunct="1">
              <a:defRPr/>
            </a:pPr>
            <a:r>
              <a:rPr b="1">
                <a:solidFill>
                  <a:srgbClr val="223BF4"/>
                </a:solidFill>
              </a:rPr>
              <a:t>如何工作？</a:t>
            </a:r>
            <a:endParaRPr lang="en-US" b="1">
              <a:solidFill>
                <a:srgbClr val="223BF4"/>
              </a:solidFill>
            </a:endParaRPr>
          </a:p>
          <a:p>
            <a:pPr lvl="1" eaLnBrk="1" hangingPunct="1">
              <a:defRPr/>
            </a:pPr>
            <a:r>
              <a:rPr dirty="0"/>
              <a:t>赋予每个训练元组一个权重</a:t>
            </a:r>
            <a:endParaRPr lang="en-US" dirty="0"/>
          </a:p>
          <a:p>
            <a:pPr lvl="1" eaLnBrk="1" hangingPunct="1">
              <a:defRPr/>
            </a:pPr>
            <a:r>
              <a:rPr dirty="0"/>
              <a:t>迭代地学习</a:t>
            </a:r>
            <a:r>
              <a:rPr lang="en-US" altLang="zh-CN" dirty="0"/>
              <a:t>k</a:t>
            </a:r>
            <a:r>
              <a:rPr dirty="0"/>
              <a:t>个分类器序列</a:t>
            </a:r>
            <a:endParaRPr lang="en-US" dirty="0"/>
          </a:p>
          <a:p>
            <a:pPr lvl="1" eaLnBrk="1" hangingPunct="1">
              <a:defRPr/>
            </a:pPr>
            <a:r>
              <a:rPr dirty="0"/>
              <a:t>学习得到分类器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i</a:t>
            </a:r>
            <a:r>
              <a:rPr dirty="0"/>
              <a:t>后，更新权重，使得其后的分类器</a:t>
            </a:r>
            <a:r>
              <a:rPr lang="en-US" altLang="zh-CN" dirty="0"/>
              <a:t>M</a:t>
            </a:r>
            <a:r>
              <a:rPr lang="en-US" altLang="zh-CN" baseline="-25000" dirty="0"/>
              <a:t>i+1</a:t>
            </a:r>
            <a:r>
              <a:rPr dirty="0"/>
              <a:t>“</a:t>
            </a:r>
            <a:r>
              <a:rPr b="1" dirty="0">
                <a:solidFill>
                  <a:srgbClr val="223BF4"/>
                </a:solidFill>
              </a:rPr>
              <a:t>更关注”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i</a:t>
            </a:r>
            <a:r>
              <a:rPr dirty="0"/>
              <a:t>误分类的训练元组</a:t>
            </a:r>
            <a:endParaRPr lang="en-US" dirty="0"/>
          </a:p>
          <a:p>
            <a:pPr lvl="1" eaLnBrk="1" hangingPunct="1">
              <a:defRPr/>
            </a:pPr>
            <a:r>
              <a:rPr dirty="0"/>
              <a:t>最终提升的分类器</a:t>
            </a:r>
            <a:r>
              <a:rPr lang="en-US" altLang="zh-CN" dirty="0"/>
              <a:t>M</a:t>
            </a:r>
            <a:r>
              <a:rPr baseline="30000" dirty="0"/>
              <a:t>*</a:t>
            </a:r>
            <a:r>
              <a:rPr sz="2500" b="1" dirty="0">
                <a:solidFill>
                  <a:srgbClr val="223BF4"/>
                </a:solidFill>
              </a:rPr>
              <a:t>组合</a:t>
            </a:r>
            <a:r>
              <a:rPr dirty="0"/>
              <a:t>每个个体分类器，其中每个分类器</a:t>
            </a:r>
            <a:r>
              <a:rPr b="1" dirty="0">
                <a:solidFill>
                  <a:srgbClr val="223BF4"/>
                </a:solidFill>
              </a:rPr>
              <a:t>投票的权重是其准确率的函数</a:t>
            </a:r>
            <a:endParaRPr lang="en-US" b="1" dirty="0">
              <a:solidFill>
                <a:srgbClr val="223BF4"/>
              </a:solidFill>
            </a:endParaRPr>
          </a:p>
          <a:p>
            <a:pPr eaLnBrk="1" hangingPunct="1">
              <a:defRPr/>
            </a:pPr>
            <a:r>
              <a:t>可以扩充提升算法，预测连续值</a:t>
            </a:r>
            <a:endParaRPr lang="en-US"/>
          </a:p>
          <a:p>
            <a:pPr eaLnBrk="1" hangingPunct="1">
              <a:defRPr/>
            </a:pPr>
            <a:r>
              <a:t>与装袋方法相比，提升法能获得更高的准确率，但有可能过分拟合误分类的数据</a:t>
            </a:r>
            <a:endParaRPr lang="en-US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D92FEEA-9214-4BDB-960E-2CE29842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3167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4381"/>
    </mc:Choice>
    <mc:Fallback xmlns="">
      <p:transition advTm="9438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7D12AB39-6858-406D-8F80-EE53BCC4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4B04DB9-E9D7-4B15-A2DF-56797123AC48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1618" name="标题 1">
            <a:extLst>
              <a:ext uri="{FF2B5EF4-FFF2-40B4-BE49-F238E27FC236}">
                <a16:creationId xmlns:a16="http://schemas.microsoft.com/office/drawing/2014/main" id="{24D6D4B1-DABE-4379-9D71-6A1CC0E45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提升算法</a:t>
            </a:r>
            <a:r>
              <a:rPr lang="en-US" altLang="zh-CN" b="0" dirty="0"/>
              <a:t>(Boosting)</a:t>
            </a:r>
            <a:endParaRPr b="0" dirty="0"/>
          </a:p>
        </p:txBody>
      </p:sp>
      <p:sp>
        <p:nvSpPr>
          <p:cNvPr id="111619" name="内容占位符 2">
            <a:extLst>
              <a:ext uri="{FF2B5EF4-FFF2-40B4-BE49-F238E27FC236}">
                <a16:creationId xmlns:a16="http://schemas.microsoft.com/office/drawing/2014/main" id="{7B9FCACD-4C88-410D-A1F6-050C9116F35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sz="2400" dirty="0" err="1"/>
              <a:t>是常用的有效的统计学习算法</a:t>
            </a:r>
            <a:r>
              <a:rPr lang="zh-CN" altLang="en-US" sz="2400" dirty="0"/>
              <a:t>，</a:t>
            </a:r>
            <a:r>
              <a:rPr sz="2400" dirty="0" err="1"/>
              <a:t>属于迭代算法</a:t>
            </a:r>
            <a:endParaRPr lang="en-US" altLang="zh-CN" sz="2400" dirty="0"/>
          </a:p>
          <a:p>
            <a:pPr>
              <a:defRPr/>
            </a:pPr>
            <a:r>
              <a:rPr sz="2400" dirty="0" err="1"/>
              <a:t>不断使用一个弱学习器</a:t>
            </a:r>
            <a:r>
              <a:rPr lang="zh-CN" altLang="en-US" sz="2400" dirty="0"/>
              <a:t>，</a:t>
            </a:r>
            <a:r>
              <a:rPr sz="2400" dirty="0"/>
              <a:t>弥补前一个弱学习器的“</a:t>
            </a:r>
            <a:r>
              <a:rPr sz="2400" dirty="0" err="1"/>
              <a:t>不足</a:t>
            </a:r>
            <a:r>
              <a:rPr sz="2400" dirty="0"/>
              <a:t>”，</a:t>
            </a:r>
            <a:r>
              <a:rPr sz="2400" dirty="0" err="1"/>
              <a:t>来</a:t>
            </a:r>
            <a:r>
              <a:rPr sz="2400" b="1" dirty="0" err="1">
                <a:solidFill>
                  <a:srgbClr val="0066FF"/>
                </a:solidFill>
              </a:rPr>
              <a:t>串行地</a:t>
            </a:r>
            <a:r>
              <a:rPr sz="2400" dirty="0" err="1"/>
              <a:t>构造一个较强的学习器</a:t>
            </a:r>
            <a:r>
              <a:rPr sz="2400" dirty="0"/>
              <a:t>，</a:t>
            </a:r>
            <a:r>
              <a:rPr lang="zh-CN" altLang="en-US" sz="2400" dirty="0"/>
              <a:t>达到 </a:t>
            </a:r>
            <a:r>
              <a:rPr sz="2400" dirty="0" err="1"/>
              <a:t>使目标函数值</a:t>
            </a:r>
            <a:r>
              <a:rPr lang="en-US" altLang="zh-CN" sz="2400" dirty="0"/>
              <a:t> </a:t>
            </a:r>
            <a:r>
              <a:rPr sz="2400" dirty="0" err="1"/>
              <a:t>足够小</a:t>
            </a:r>
            <a:endParaRPr lang="en-US" altLang="zh-CN" sz="2400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sz="2400" dirty="0" err="1"/>
              <a:t>Boosting</a:t>
            </a:r>
            <a:r>
              <a:rPr sz="2400" dirty="0" err="1"/>
              <a:t>系列算法</a:t>
            </a:r>
            <a:endParaRPr lang="en-US" altLang="zh-CN" sz="2400" dirty="0"/>
          </a:p>
          <a:p>
            <a:pPr lvl="1">
              <a:defRPr/>
            </a:pPr>
            <a:r>
              <a:rPr sz="2300" dirty="0"/>
              <a:t>最著名算法主要有</a:t>
            </a:r>
            <a:r>
              <a:rPr lang="en-US" altLang="zh-CN" b="1" dirty="0">
                <a:solidFill>
                  <a:srgbClr val="0066FF"/>
                </a:solidFill>
                <a:cs typeface="+mn-cs"/>
              </a:rPr>
              <a:t>AdaBoost</a:t>
            </a:r>
            <a:r>
              <a:rPr b="1" dirty="0">
                <a:solidFill>
                  <a:srgbClr val="0066FF"/>
                </a:solidFill>
                <a:cs typeface="+mn-cs"/>
              </a:rPr>
              <a:t>算法</a:t>
            </a:r>
            <a:endParaRPr lang="en-US" altLang="zh-CN" b="1" dirty="0">
              <a:solidFill>
                <a:srgbClr val="0066FF"/>
              </a:solidFill>
              <a:cs typeface="+mn-cs"/>
            </a:endParaRPr>
          </a:p>
          <a:p>
            <a:pPr lvl="1">
              <a:defRPr/>
            </a:pPr>
            <a:r>
              <a:rPr b="1" dirty="0">
                <a:solidFill>
                  <a:srgbClr val="0066FF"/>
                </a:solidFill>
                <a:cs typeface="+mn-cs"/>
              </a:rPr>
              <a:t>提升树</a:t>
            </a:r>
            <a:r>
              <a:rPr lang="en-US" altLang="zh-CN" b="1" dirty="0">
                <a:solidFill>
                  <a:srgbClr val="0066FF"/>
                </a:solidFill>
                <a:cs typeface="+mn-cs"/>
              </a:rPr>
              <a:t>(boosting tree)</a:t>
            </a:r>
            <a:r>
              <a:rPr b="1" dirty="0">
                <a:solidFill>
                  <a:srgbClr val="0066FF"/>
                </a:solidFill>
                <a:cs typeface="+mn-cs"/>
              </a:rPr>
              <a:t>系列算法</a:t>
            </a:r>
            <a:r>
              <a:rPr sz="2300" dirty="0"/>
              <a:t>：应用最广泛的是梯度提升树</a:t>
            </a:r>
            <a:r>
              <a:rPr lang="en-US" altLang="zh-CN" sz="2300" dirty="0"/>
              <a:t>(Gradient Boosting Tree)</a:t>
            </a:r>
            <a:endParaRPr sz="2300" dirty="0"/>
          </a:p>
          <a:p>
            <a:pPr>
              <a:defRPr/>
            </a:pP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10EA3B-BCB6-4C97-BCD9-9A7ADEA5B73E}"/>
              </a:ext>
            </a:extLst>
          </p:cNvPr>
          <p:cNvSpPr/>
          <p:nvPr/>
        </p:nvSpPr>
        <p:spPr>
          <a:xfrm>
            <a:off x="4737100" y="2789658"/>
            <a:ext cx="5386214" cy="1938992"/>
          </a:xfrm>
          <a:prstGeom prst="rect">
            <a:avLst/>
          </a:prstGeom>
          <a:ln>
            <a:solidFill>
              <a:srgbClr val="17098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/>
              <a:t>基本思想</a:t>
            </a:r>
          </a:p>
          <a:p>
            <a:pPr>
              <a:defRPr/>
            </a:pPr>
            <a:endParaRPr lang="zh-CN" altLang="en-US" sz="2000" dirty="0"/>
          </a:p>
          <a:p>
            <a:pPr>
              <a:defRPr/>
            </a:pPr>
            <a:r>
              <a:rPr lang="en-US" altLang="zh-CN" sz="2000" dirty="0"/>
              <a:t>1.</a:t>
            </a:r>
            <a:r>
              <a:rPr lang="zh-CN" altLang="en-US" sz="2000" dirty="0"/>
              <a:t>先赋予每个训练样本相同的概率；</a:t>
            </a:r>
          </a:p>
          <a:p>
            <a:pPr>
              <a:defRPr/>
            </a:pPr>
            <a:r>
              <a:rPr lang="en-US" altLang="zh-CN" sz="2000" dirty="0"/>
              <a:t>2.</a:t>
            </a:r>
            <a:r>
              <a:rPr lang="zh-CN" altLang="en-US" sz="2000" dirty="0"/>
              <a:t>然后进行</a:t>
            </a:r>
            <a:r>
              <a:rPr lang="en-US" altLang="zh-CN" sz="2000" dirty="0"/>
              <a:t>T</a:t>
            </a:r>
            <a:r>
              <a:rPr lang="zh-CN" altLang="en-US" sz="2000" dirty="0"/>
              <a:t>次迭代，每次迭代后，对分类错误的样本加大权重</a:t>
            </a:r>
            <a:r>
              <a:rPr lang="en-US" altLang="zh-CN" sz="2000" dirty="0"/>
              <a:t>(</a:t>
            </a:r>
            <a:r>
              <a:rPr lang="zh-CN" altLang="en-US" sz="2000" dirty="0"/>
              <a:t>重采样</a:t>
            </a:r>
            <a:r>
              <a:rPr lang="en-US" altLang="zh-CN" sz="2000" dirty="0"/>
              <a:t>)</a:t>
            </a:r>
            <a:r>
              <a:rPr lang="zh-CN" altLang="en-US" sz="2000" dirty="0"/>
              <a:t>，使得在下一次的迭代中更加关注这些样本。</a:t>
            </a:r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9AE8EDFF-4430-4DD3-B815-1BA5840F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64187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灯片编号占位符 3">
            <a:extLst>
              <a:ext uri="{FF2B5EF4-FFF2-40B4-BE49-F238E27FC236}">
                <a16:creationId xmlns:a16="http://schemas.microsoft.com/office/drawing/2014/main" id="{4ADB3699-BEE5-4AD5-BE8B-55242A23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0E071B2-E43B-4190-BA68-D3E00D8BDDCD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2642" name="标题 1">
            <a:extLst>
              <a:ext uri="{FF2B5EF4-FFF2-40B4-BE49-F238E27FC236}">
                <a16:creationId xmlns:a16="http://schemas.microsoft.com/office/drawing/2014/main" id="{60321FE1-BD81-4F3D-B1B1-ABDD7A8F5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提升算法</a:t>
            </a:r>
            <a:r>
              <a:rPr lang="en-US" altLang="zh-CN" b="0" dirty="0"/>
              <a:t>(Boosting) </a:t>
            </a:r>
            <a:r>
              <a:rPr b="0" dirty="0" err="1"/>
              <a:t>示意图</a:t>
            </a:r>
            <a:endParaRPr b="0" dirty="0"/>
          </a:p>
        </p:txBody>
      </p:sp>
      <p:pic>
        <p:nvPicPr>
          <p:cNvPr id="112644" name="Picture 4" descr="http://www.uml.org.cn/jchgj/images/2018061534.png">
            <a:extLst>
              <a:ext uri="{FF2B5EF4-FFF2-40B4-BE49-F238E27FC236}">
                <a16:creationId xmlns:a16="http://schemas.microsoft.com/office/drawing/2014/main" id="{C73C225F-9911-4DC0-A0BB-1E490F8D723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2" y="1363663"/>
            <a:ext cx="9940456" cy="4791075"/>
          </a:xfrm>
          <a:noFill/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9536CDC-77F6-4380-99D3-F8BF2CFAAB29}"/>
              </a:ext>
            </a:extLst>
          </p:cNvPr>
          <p:cNvSpPr/>
          <p:nvPr/>
        </p:nvSpPr>
        <p:spPr bwMode="auto">
          <a:xfrm>
            <a:off x="1128440" y="5451476"/>
            <a:ext cx="3456260" cy="703262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权重赋予每个训练元组</a:t>
            </a: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E2E27D2C-ECF6-43A5-B61E-B7125138571C}"/>
              </a:ext>
            </a:extLst>
          </p:cNvPr>
          <p:cNvSpPr/>
          <p:nvPr/>
        </p:nvSpPr>
        <p:spPr bwMode="auto">
          <a:xfrm>
            <a:off x="7673770" y="5073652"/>
            <a:ext cx="3276599" cy="9748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每个分类器投票的权重是其准确率的函数</a:t>
            </a: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09A25D4F-0CB1-42FA-AF0A-1D06933C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781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灯片编号占位符 3">
            <a:extLst>
              <a:ext uri="{FF2B5EF4-FFF2-40B4-BE49-F238E27FC236}">
                <a16:creationId xmlns:a16="http://schemas.microsoft.com/office/drawing/2014/main" id="{77B47694-4ADE-4420-914D-CBD4CC81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4F1425-E2A8-4971-B8D6-ABF2F45FE6A1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3666" name="标题 1">
            <a:extLst>
              <a:ext uri="{FF2B5EF4-FFF2-40B4-BE49-F238E27FC236}">
                <a16:creationId xmlns:a16="http://schemas.microsoft.com/office/drawing/2014/main" id="{4017CE3A-EF78-434F-9260-A2DC04471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Adaboost</a:t>
            </a:r>
            <a:r>
              <a:rPr b="0" dirty="0"/>
              <a:t>提升算法（</a:t>
            </a:r>
            <a:r>
              <a:rPr lang="en-US" b="0" dirty="0"/>
              <a:t>1/2</a:t>
            </a:r>
            <a:r>
              <a:rPr b="0" dirty="0"/>
              <a:t>）</a:t>
            </a:r>
          </a:p>
        </p:txBody>
      </p:sp>
      <p:sp>
        <p:nvSpPr>
          <p:cNvPr id="113667" name="内容占位符 2">
            <a:extLst>
              <a:ext uri="{FF2B5EF4-FFF2-40B4-BE49-F238E27FC236}">
                <a16:creationId xmlns:a16="http://schemas.microsoft.com/office/drawing/2014/main" id="{1FC8B2DA-C3DF-4464-B21B-BBDAC6E5E7F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4395759" cy="478959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/>
              <a:t>Adaptive Boosting: Boosting + </a:t>
            </a:r>
            <a:r>
              <a:rPr sz="2400" dirty="0" err="1"/>
              <a:t>单层决策树</a:t>
            </a:r>
            <a:endParaRPr lang="en-US" altLang="zh-CN" sz="2400" dirty="0"/>
          </a:p>
          <a:p>
            <a:pPr eaLnBrk="1" hangingPunct="1"/>
            <a:r>
              <a:rPr sz="2400" b="1" dirty="0">
                <a:solidFill>
                  <a:srgbClr val="223BF4"/>
                </a:solidFill>
              </a:rPr>
              <a:t>基本思想：</a:t>
            </a:r>
            <a:r>
              <a:rPr sz="2400" dirty="0"/>
              <a:t>通过训练数据的分布构造一个分类器，然后通过误差率求出这个若弱分类器的权重，通过更新训练数据的分布，迭代进行，直到达到</a:t>
            </a:r>
            <a:r>
              <a:rPr sz="2400" dirty="0">
                <a:solidFill>
                  <a:srgbClr val="223BF4"/>
                </a:solidFill>
              </a:rPr>
              <a:t>迭代次数或者损失函数小于某一阈值。</a:t>
            </a:r>
            <a:endParaRPr lang="en-US" sz="2400" dirty="0">
              <a:solidFill>
                <a:srgbClr val="223BF4"/>
              </a:solidFill>
            </a:endParaRPr>
          </a:p>
          <a:p>
            <a:pPr eaLnBrk="1" hangingPunct="1"/>
            <a:endParaRPr lang="en-US" sz="1800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BC38C41D-8AB6-4A1D-B9A2-214B39A6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7BFC8D-B751-48D5-8E73-A2BD63B74B4D}"/>
              </a:ext>
            </a:extLst>
          </p:cNvPr>
          <p:cNvSpPr txBox="1">
            <a:spLocks noChangeArrowheads="1"/>
          </p:cNvSpPr>
          <p:nvPr/>
        </p:nvSpPr>
        <p:spPr>
          <a:xfrm>
            <a:off x="4826000" y="1149350"/>
            <a:ext cx="7194550" cy="5378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223BF4"/>
                </a:solidFill>
              </a:rPr>
              <a:t>步骤：</a:t>
            </a:r>
          </a:p>
          <a:p>
            <a:pPr lvl="1"/>
            <a:r>
              <a:rPr lang="zh-CN" altLang="en-US" dirty="0"/>
              <a:t>给定数据集</a:t>
            </a:r>
            <a:r>
              <a:rPr lang="en-US" altLang="zh-CN" dirty="0"/>
              <a:t>D</a:t>
            </a:r>
            <a:r>
              <a:rPr lang="zh-CN" altLang="en-US" dirty="0"/>
              <a:t>，包含</a:t>
            </a:r>
            <a:r>
              <a:rPr lang="en-US" altLang="zh-CN" dirty="0"/>
              <a:t>d</a:t>
            </a:r>
            <a:r>
              <a:rPr lang="zh-CN" altLang="en-US" dirty="0"/>
              <a:t>个类标记元组</a:t>
            </a:r>
            <a:r>
              <a:rPr lang="en-US" altLang="zh-CN" dirty="0">
                <a:ea typeface="SimSun" panose="02010600030101010101" pitchFamily="2" charset="-122"/>
              </a:rPr>
              <a:t>(</a:t>
            </a:r>
            <a:r>
              <a:rPr lang="en-US" altLang="zh-CN" b="1" dirty="0">
                <a:ea typeface="SimSun" panose="02010600030101010101" pitchFamily="2" charset="-122"/>
              </a:rPr>
              <a:t>X</a:t>
            </a:r>
            <a:r>
              <a:rPr lang="en-US" altLang="zh-CN" b="1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 y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), …, (</a:t>
            </a:r>
            <a:r>
              <a:rPr lang="en-US" altLang="zh-CN" b="1" dirty="0" err="1">
                <a:ea typeface="SimSun" panose="02010600030101010101" pitchFamily="2" charset="-122"/>
              </a:rPr>
              <a:t>X</a:t>
            </a:r>
            <a:r>
              <a:rPr lang="en-US" altLang="zh-CN" b="1" baseline="-25000" dirty="0" err="1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, y</a:t>
            </a:r>
            <a:r>
              <a:rPr lang="en-US" altLang="zh-CN" baseline="-25000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)</a:t>
            </a:r>
          </a:p>
          <a:p>
            <a:pPr lvl="1"/>
            <a:r>
              <a:rPr lang="zh-CN" altLang="en-US" dirty="0"/>
              <a:t>初始对每个训练元组赋予相等的权重</a:t>
            </a:r>
            <a:r>
              <a:rPr lang="en-US" altLang="zh-CN" dirty="0"/>
              <a:t>1/d</a:t>
            </a:r>
          </a:p>
          <a:p>
            <a:pPr lvl="1"/>
            <a:r>
              <a:rPr lang="zh-CN" altLang="en-US" dirty="0"/>
              <a:t>产生集成学习的</a:t>
            </a:r>
            <a:r>
              <a:rPr lang="en-US" altLang="zh-CN" dirty="0"/>
              <a:t>k</a:t>
            </a:r>
            <a:r>
              <a:rPr lang="zh-CN" altLang="en-US" dirty="0"/>
              <a:t>个分类器需要执行</a:t>
            </a:r>
            <a:r>
              <a:rPr lang="en-US" altLang="zh-CN" dirty="0"/>
              <a:t>k</a:t>
            </a:r>
            <a:r>
              <a:rPr lang="zh-CN" altLang="en-US" dirty="0"/>
              <a:t>轮，</a:t>
            </a:r>
          </a:p>
          <a:p>
            <a:pPr lvl="2"/>
            <a:r>
              <a:rPr lang="zh-CN" altLang="en-US" sz="2400" dirty="0"/>
              <a:t>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轮从</a:t>
            </a:r>
            <a:r>
              <a:rPr lang="en-US" altLang="zh-CN" sz="2400" dirty="0"/>
              <a:t>D</a:t>
            </a:r>
            <a:r>
              <a:rPr lang="zh-CN" altLang="en-US" sz="2400" dirty="0"/>
              <a:t>中元组抽样，形成大小为</a:t>
            </a:r>
            <a:r>
              <a:rPr lang="en-US" altLang="zh-CN" sz="2400" dirty="0"/>
              <a:t>d</a:t>
            </a:r>
            <a:r>
              <a:rPr lang="zh-CN" altLang="en-US" sz="2400" dirty="0"/>
              <a:t>的训练集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i</a:t>
            </a:r>
            <a:endParaRPr lang="zh-CN" altLang="en-US" sz="2400" baseline="-25000" dirty="0"/>
          </a:p>
          <a:p>
            <a:pPr lvl="2"/>
            <a:r>
              <a:rPr lang="zh-CN" altLang="en-US" sz="2400" dirty="0"/>
              <a:t>每个元组被选中的机会由它的权重决定</a:t>
            </a:r>
          </a:p>
          <a:p>
            <a:pPr lvl="2"/>
            <a:r>
              <a:rPr lang="zh-CN" altLang="en-US" sz="2400" dirty="0"/>
              <a:t>从训练元组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导出分类器模型</a:t>
            </a:r>
            <a:r>
              <a:rPr lang="en-US" altLang="zh-CN" sz="2400" dirty="0"/>
              <a:t>M</a:t>
            </a:r>
            <a:r>
              <a:rPr lang="en-US" altLang="zh-CN" sz="2400" baseline="-25000" dirty="0"/>
              <a:t>i</a:t>
            </a:r>
            <a:endParaRPr lang="zh-CN" altLang="en-US" sz="2400" baseline="-25000" dirty="0"/>
          </a:p>
          <a:p>
            <a:pPr lvl="2"/>
            <a:r>
              <a:rPr lang="zh-CN" altLang="en-US" sz="2400" dirty="0"/>
              <a:t>使用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作为检验集计算</a:t>
            </a:r>
            <a:r>
              <a:rPr lang="en-US" altLang="zh-CN" sz="2400" dirty="0"/>
              <a:t>M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的误差</a:t>
            </a:r>
          </a:p>
          <a:p>
            <a:pPr lvl="2"/>
            <a:r>
              <a:rPr lang="zh-CN" altLang="en-US" sz="2400" b="1" dirty="0">
                <a:solidFill>
                  <a:srgbClr val="FF0000"/>
                </a:solidFill>
              </a:rPr>
              <a:t>如果元组分类错误，则其权重增加，反之减少</a:t>
            </a:r>
          </a:p>
        </p:txBody>
      </p:sp>
    </p:spTree>
    <p:extLst>
      <p:ext uri="{BB962C8B-B14F-4D97-AF65-F5344CB8AC3E}">
        <p14:creationId xmlns:p14="http://schemas.microsoft.com/office/powerpoint/2010/main" val="10034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560"/>
    </mc:Choice>
    <mc:Fallback xmlns="">
      <p:transition advTm="5456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6225A007-4C1E-4319-A60A-18973322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3612415C-40CE-4A72-A60D-706DBF4D86D2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4690" name="标题 1">
            <a:extLst>
              <a:ext uri="{FF2B5EF4-FFF2-40B4-BE49-F238E27FC236}">
                <a16:creationId xmlns:a16="http://schemas.microsoft.com/office/drawing/2014/main" id="{25F90B02-1C96-45E4-A1CF-DD7655E15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Adaboost</a:t>
            </a:r>
            <a:r>
              <a:rPr b="0" dirty="0"/>
              <a:t>提升算法（</a:t>
            </a:r>
            <a:r>
              <a:rPr lang="en-US" b="0" dirty="0"/>
              <a:t>2/2</a:t>
            </a:r>
            <a:r>
              <a:rPr b="0" dirty="0"/>
              <a:t>）</a:t>
            </a:r>
          </a:p>
        </p:txBody>
      </p:sp>
      <p:sp>
        <p:nvSpPr>
          <p:cNvPr id="114691" name="内容占位符 2">
            <a:extLst>
              <a:ext uri="{FF2B5EF4-FFF2-40B4-BE49-F238E27FC236}">
                <a16:creationId xmlns:a16="http://schemas.microsoft.com/office/drawing/2014/main" id="{DAD7B8CD-7BA7-4BF8-BAB5-43527926376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6"/>
            <a:ext cx="11394696" cy="514439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b="1" dirty="0" err="1">
                <a:solidFill>
                  <a:srgbClr val="223BF4"/>
                </a:solidFill>
              </a:rPr>
              <a:t>误差率（</a:t>
            </a:r>
            <a:r>
              <a:rPr lang="en-US" altLang="zh-CN" b="1" dirty="0" err="1">
                <a:solidFill>
                  <a:srgbClr val="223BF4"/>
                </a:solidFill>
              </a:rPr>
              <a:t>error</a:t>
            </a:r>
            <a:r>
              <a:rPr lang="en-US" altLang="zh-CN" b="1" dirty="0">
                <a:solidFill>
                  <a:srgbClr val="223BF4"/>
                </a:solidFill>
              </a:rPr>
              <a:t> rate</a:t>
            </a:r>
            <a:r>
              <a:rPr b="1" dirty="0">
                <a:solidFill>
                  <a:srgbClr val="223BF4"/>
                </a:solidFill>
              </a:rPr>
              <a:t>）：</a:t>
            </a:r>
            <a:r>
              <a:rPr dirty="0" err="1"/>
              <a:t>模型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i</a:t>
            </a:r>
            <a:r>
              <a:rPr dirty="0" err="1"/>
              <a:t>的误差率是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i</a:t>
            </a:r>
            <a:r>
              <a:rPr dirty="0" err="1"/>
              <a:t>误分类的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i</a:t>
            </a:r>
            <a:r>
              <a:rPr dirty="0" err="1"/>
              <a:t>中所有元组的加权和，即</a:t>
            </a:r>
            <a:endParaRPr dirty="0"/>
          </a:p>
          <a:p>
            <a:pPr eaLnBrk="1" hangingPunct="1"/>
            <a:endParaRPr lang="en-US" dirty="0"/>
          </a:p>
          <a:p>
            <a:pPr eaLnBrk="1" hangingPunct="1"/>
            <a:endParaRPr dirty="0"/>
          </a:p>
          <a:p>
            <a:pPr lvl="1" eaLnBrk="1" hangingPunct="1"/>
            <a:r>
              <a:rPr lang="en-US" altLang="zh-CN" dirty="0"/>
              <a:t>err(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lang="en-US" altLang="zh-CN" dirty="0"/>
              <a:t>)</a:t>
            </a:r>
            <a:r>
              <a:rPr dirty="0"/>
              <a:t>是元组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dirty="0"/>
              <a:t>的误分类误差：如果误分类，则为</a:t>
            </a:r>
            <a:r>
              <a:rPr lang="en-US" altLang="zh-CN" dirty="0"/>
              <a:t>1</a:t>
            </a:r>
            <a:r>
              <a:rPr dirty="0"/>
              <a:t>，否则为</a:t>
            </a:r>
            <a:r>
              <a:rPr lang="en-US" altLang="zh-CN" dirty="0"/>
              <a:t>0</a:t>
            </a:r>
            <a:endParaRPr lang="en-US" dirty="0"/>
          </a:p>
          <a:p>
            <a:pPr eaLnBrk="1" hangingPunct="1"/>
            <a:r>
              <a:rPr b="1" dirty="0" err="1">
                <a:solidFill>
                  <a:srgbClr val="223BF4"/>
                </a:solidFill>
              </a:rPr>
              <a:t>分类器</a:t>
            </a:r>
            <a:r>
              <a:rPr lang="en-US" altLang="zh-CN" b="1" dirty="0" err="1">
                <a:solidFill>
                  <a:srgbClr val="223BF4"/>
                </a:solidFill>
              </a:rPr>
              <a:t>Mi</a:t>
            </a:r>
            <a:r>
              <a:rPr b="1" dirty="0" err="1">
                <a:solidFill>
                  <a:srgbClr val="223BF4"/>
                </a:solidFill>
              </a:rPr>
              <a:t>的表决权重为</a:t>
            </a:r>
            <a:endParaRPr lang="en-US" b="1" dirty="0">
              <a:solidFill>
                <a:srgbClr val="223BF4"/>
              </a:solidFill>
            </a:endParaRP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r>
              <a:rPr dirty="0"/>
              <a:t>对于每个类</a:t>
            </a:r>
            <a:r>
              <a:rPr lang="en-US" altLang="zh-CN" dirty="0"/>
              <a:t>c</a:t>
            </a:r>
            <a:r>
              <a:rPr dirty="0"/>
              <a:t>，对每个将类</a:t>
            </a:r>
            <a:r>
              <a:rPr lang="en-US" altLang="zh-CN" dirty="0"/>
              <a:t>c</a:t>
            </a:r>
            <a:r>
              <a:rPr dirty="0"/>
              <a:t>指派到</a:t>
            </a:r>
            <a:r>
              <a:rPr lang="en-US" altLang="zh-CN" dirty="0"/>
              <a:t>X</a:t>
            </a:r>
            <a:r>
              <a:rPr dirty="0"/>
              <a:t>的分类器的权重求和。</a:t>
            </a:r>
            <a:endParaRPr lang="en-US" altLang="zh-CN" dirty="0"/>
          </a:p>
          <a:p>
            <a:pPr lvl="1" eaLnBrk="1" hangingPunct="1"/>
            <a:r>
              <a:rPr dirty="0"/>
              <a:t>具有和最大的类是“赢家”，并返回作为元组</a:t>
            </a:r>
            <a:r>
              <a:rPr lang="en-US" altLang="zh-CN" dirty="0"/>
              <a:t>X</a:t>
            </a:r>
            <a:r>
              <a:rPr dirty="0"/>
              <a:t>的预测值</a:t>
            </a:r>
            <a:endParaRPr lang="en-US" dirty="0"/>
          </a:p>
          <a:p>
            <a:pPr eaLnBrk="1" hangingPunct="1"/>
            <a:endParaRPr dirty="0"/>
          </a:p>
        </p:txBody>
      </p:sp>
      <p:graphicFrame>
        <p:nvGraphicFramePr>
          <p:cNvPr id="114693" name="Object 6">
            <a:extLst>
              <a:ext uri="{FF2B5EF4-FFF2-40B4-BE49-F238E27FC236}">
                <a16:creationId xmlns:a16="http://schemas.microsoft.com/office/drawing/2014/main" id="{CB0C3C3B-46C2-4101-826F-36DA32F915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2939" y="1933576"/>
          <a:ext cx="32146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14" name="Equation" r:id="rId3" imgW="1752600" imgH="444500" progId="Equation.3">
                  <p:embed/>
                </p:oleObj>
              </mc:Choice>
              <mc:Fallback>
                <p:oleObj name="Equation" r:id="rId3" imgW="1752600" imgH="444500" progId="Equation.3">
                  <p:embed/>
                  <p:pic>
                    <p:nvPicPr>
                      <p:cNvPr id="114693" name="Object 6">
                        <a:extLst>
                          <a:ext uri="{FF2B5EF4-FFF2-40B4-BE49-F238E27FC236}">
                            <a16:creationId xmlns:a16="http://schemas.microsoft.com/office/drawing/2014/main" id="{CB0C3C3B-46C2-4101-826F-36DA32F91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939" y="1933576"/>
                        <a:ext cx="32146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4" name="Object 4">
            <a:extLst>
              <a:ext uri="{FF2B5EF4-FFF2-40B4-BE49-F238E27FC236}">
                <a16:creationId xmlns:a16="http://schemas.microsoft.com/office/drawing/2014/main" id="{054F7F41-0462-44B5-B7E2-505886F545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1576" y="4143375"/>
          <a:ext cx="2043113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15" name="公式" r:id="rId5" imgW="1091726" imgH="431613" progId="Equation.3">
                  <p:embed/>
                </p:oleObj>
              </mc:Choice>
              <mc:Fallback>
                <p:oleObj name="公式" r:id="rId5" imgW="1091726" imgH="431613" progId="Equation.3">
                  <p:embed/>
                  <p:pic>
                    <p:nvPicPr>
                      <p:cNvPr id="114694" name="Object 4">
                        <a:extLst>
                          <a:ext uri="{FF2B5EF4-FFF2-40B4-BE49-F238E27FC236}">
                            <a16:creationId xmlns:a16="http://schemas.microsoft.com/office/drawing/2014/main" id="{054F7F41-0462-44B5-B7E2-505886F54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6" y="4143375"/>
                        <a:ext cx="2043113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页脚占位符 3">
            <a:extLst>
              <a:ext uri="{FF2B5EF4-FFF2-40B4-BE49-F238E27FC236}">
                <a16:creationId xmlns:a16="http://schemas.microsoft.com/office/drawing/2014/main" id="{CDFEE468-1804-4E8E-9FA3-411CC2BA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58609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671"/>
    </mc:Choice>
    <mc:Fallback xmlns="">
      <p:transition advTm="5167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灯片编号占位符 3">
            <a:extLst>
              <a:ext uri="{FF2B5EF4-FFF2-40B4-BE49-F238E27FC236}">
                <a16:creationId xmlns:a16="http://schemas.microsoft.com/office/drawing/2014/main" id="{C89C1535-549D-4A49-96CA-53C4813D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A2C02A5-5AD8-4677-979F-825055950FB3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5714" name="标题 1">
            <a:extLst>
              <a:ext uri="{FF2B5EF4-FFF2-40B4-BE49-F238E27FC236}">
                <a16:creationId xmlns:a16="http://schemas.microsoft.com/office/drawing/2014/main" id="{55004B7C-2CA6-42A3-A3C9-5371DD469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集成学习之结合策略</a:t>
            </a:r>
            <a:endParaRPr b="0" dirty="0"/>
          </a:p>
        </p:txBody>
      </p:sp>
      <p:sp>
        <p:nvSpPr>
          <p:cNvPr id="115715" name="内容占位符 2">
            <a:extLst>
              <a:ext uri="{FF2B5EF4-FFF2-40B4-BE49-F238E27FC236}">
                <a16:creationId xmlns:a16="http://schemas.microsoft.com/office/drawing/2014/main" id="{1165503A-86B4-47FF-9A69-5687F331EF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b="1">
                <a:solidFill>
                  <a:srgbClr val="223BF4"/>
                </a:solidFill>
              </a:rPr>
              <a:t>平均法</a:t>
            </a:r>
            <a:endParaRPr lang="en-US" altLang="zh-CN" b="1">
              <a:solidFill>
                <a:srgbClr val="223BF4"/>
              </a:solidFill>
            </a:endParaRPr>
          </a:p>
          <a:p>
            <a:pPr lvl="1"/>
            <a:r>
              <a:t>对于数值类的回归预测问题，通常使用平均法策略</a:t>
            </a:r>
            <a:r>
              <a:rPr lang="en-US" altLang="zh-CN"/>
              <a:t>/</a:t>
            </a:r>
            <a:r>
              <a:t>加权平均法，即：对于若干弱学习器的输出进行平均得到最终的预测输出。</a:t>
            </a:r>
            <a:endParaRPr lang="en-US" altLang="zh-CN"/>
          </a:p>
          <a:p>
            <a:r>
              <a:rPr b="1">
                <a:solidFill>
                  <a:srgbClr val="223BF4"/>
                </a:solidFill>
              </a:rPr>
              <a:t>投票法</a:t>
            </a:r>
            <a:endParaRPr lang="en-US" altLang="zh-CN" b="1">
              <a:solidFill>
                <a:srgbClr val="223BF4"/>
              </a:solidFill>
            </a:endParaRPr>
          </a:p>
          <a:p>
            <a:pPr lvl="1"/>
            <a:r>
              <a:t>相对多数投票法</a:t>
            </a:r>
            <a:endParaRPr lang="en-US" altLang="zh-CN"/>
          </a:p>
          <a:p>
            <a:pPr lvl="1"/>
            <a:r>
              <a:t>绝对多数投票法（过半数）</a:t>
            </a:r>
            <a:endParaRPr lang="en-US" altLang="zh-CN"/>
          </a:p>
          <a:p>
            <a:pPr lvl="1"/>
            <a:r>
              <a:t>加权投票法</a:t>
            </a:r>
            <a:endParaRPr lang="en-US" altLang="zh-CN"/>
          </a:p>
          <a:p>
            <a:endParaRPr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023602F8-5A33-446B-9B41-1EF0ED9A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93017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灯片编号占位符 3">
            <a:extLst>
              <a:ext uri="{FF2B5EF4-FFF2-40B4-BE49-F238E27FC236}">
                <a16:creationId xmlns:a16="http://schemas.microsoft.com/office/drawing/2014/main" id="{3262BA74-9A34-485C-9A97-DD320E90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AA6512E-0918-414A-B2F1-59E9843AA180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6738" name="标题 1">
            <a:extLst>
              <a:ext uri="{FF2B5EF4-FFF2-40B4-BE49-F238E27FC236}">
                <a16:creationId xmlns:a16="http://schemas.microsoft.com/office/drawing/2014/main" id="{55FF1592-C9D4-42A5-8DC0-98F4A5ECC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集成学习之结合策略</a:t>
            </a:r>
            <a:endParaRPr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BDF5E-C334-4CBF-98CA-F6047DA7A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b="1" dirty="0" err="1">
                <a:solidFill>
                  <a:srgbClr val="223BF4"/>
                </a:solidFill>
              </a:rPr>
              <a:t>学习法</a:t>
            </a:r>
            <a:r>
              <a:rPr lang="zh-CN" altLang="en-US" b="1" dirty="0">
                <a:solidFill>
                  <a:srgbClr val="223BF4"/>
                </a:solidFill>
              </a:rPr>
              <a:t>：</a:t>
            </a:r>
            <a:r>
              <a:rPr dirty="0" err="1"/>
              <a:t>代表方法是</a:t>
            </a:r>
            <a:r>
              <a:rPr lang="en-US" altLang="zh-CN" dirty="0" err="1"/>
              <a:t>stacking</a:t>
            </a:r>
            <a:r>
              <a:rPr dirty="0" err="1"/>
              <a:t>：一种有层次的融合模型</a:t>
            </a:r>
            <a:endParaRPr lang="en-US" altLang="zh-CN" dirty="0"/>
          </a:p>
          <a:p>
            <a:pPr lvl="1">
              <a:defRPr/>
            </a:pPr>
            <a:r>
              <a:rPr sz="2000" dirty="0"/>
              <a:t>不是对弱学习器的结果做简单的逻辑处理，而是再加上一层学习器，也即将训练集弱学习器的学习结果作为输入，将训练集的输出作为输出，重新训练一个学习器来得到最终结果。</a:t>
            </a:r>
            <a:endParaRPr lang="en-US" altLang="zh-CN" sz="2000" dirty="0"/>
          </a:p>
          <a:p>
            <a:pPr lvl="2">
              <a:defRPr/>
            </a:pPr>
            <a:r>
              <a:rPr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弱学习器称为</a:t>
            </a:r>
            <a:r>
              <a:rPr dirty="0" err="1">
                <a:solidFill>
                  <a:srgbClr val="223BF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初级学习器</a:t>
            </a:r>
            <a:r>
              <a:rPr lang="zh-CN" altLang="en-US" dirty="0">
                <a:solidFill>
                  <a:srgbClr val="223BF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用于结合的学习器称为</a:t>
            </a:r>
            <a:r>
              <a:rPr dirty="0" err="1">
                <a:solidFill>
                  <a:srgbClr val="223BF4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次级学习器</a:t>
            </a:r>
            <a:r>
              <a:rPr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（通常为线性模型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LR</a:t>
            </a:r>
            <a:r>
              <a:rPr dirty="0">
                <a:latin typeface="华文仿宋" panose="02010600040101010101" pitchFamily="2" charset="-122"/>
                <a:ea typeface="华文仿宋" panose="02010600040101010101" pitchFamily="2" charset="-122"/>
              </a:rPr>
              <a:t>） 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>
              <a:defRPr/>
            </a:pPr>
            <a:r>
              <a:rPr dirty="0">
                <a:latin typeface="华文仿宋" panose="02010600040101010101" pitchFamily="2" charset="-122"/>
                <a:ea typeface="华文仿宋" panose="02010600040101010101" pitchFamily="2" charset="-122"/>
              </a:rPr>
              <a:t>对于测试集，首先用初级学习器预测一次，得到次级学习器的输入样本，再用次级学习器预测一次，得到最终的预测结果。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>
              <a:defRPr/>
            </a:pPr>
            <a:r>
              <a:rPr b="1" dirty="0">
                <a:solidFill>
                  <a:srgbClr val="223BF4"/>
                </a:solidFill>
              </a:rPr>
              <a:t>不同组合结果：</a:t>
            </a:r>
            <a:endParaRPr lang="en-US" altLang="zh-CN" b="1" dirty="0">
              <a:solidFill>
                <a:srgbClr val="223BF4"/>
              </a:solidFill>
            </a:endParaRPr>
          </a:p>
          <a:p>
            <a:pPr lvl="3">
              <a:defRPr/>
            </a:pPr>
            <a:r>
              <a:rPr lang="en-US" altLang="zh-CN" dirty="0"/>
              <a:t>Bagging + </a:t>
            </a:r>
            <a:r>
              <a:rPr lang="zh-CN" altLang="en-US" dirty="0"/>
              <a:t>决策树 </a:t>
            </a:r>
            <a:r>
              <a:rPr lang="en-US" altLang="zh-CN" dirty="0"/>
              <a:t>= </a:t>
            </a:r>
            <a:r>
              <a:rPr lang="zh-CN" altLang="en-US" dirty="0"/>
              <a:t>随机森林</a:t>
            </a:r>
          </a:p>
          <a:p>
            <a:pPr lvl="3">
              <a:defRPr/>
            </a:pPr>
            <a:r>
              <a:rPr lang="en-US" altLang="zh-CN" dirty="0" err="1"/>
              <a:t>AdaBoost</a:t>
            </a:r>
            <a:r>
              <a:rPr lang="en-US" altLang="zh-CN" dirty="0"/>
              <a:t> + </a:t>
            </a:r>
            <a:r>
              <a:rPr lang="zh-CN" altLang="en-US" dirty="0"/>
              <a:t>决策树 </a:t>
            </a:r>
            <a:r>
              <a:rPr lang="en-US" altLang="zh-CN" dirty="0"/>
              <a:t>= </a:t>
            </a:r>
            <a:r>
              <a:rPr lang="zh-CN" altLang="en-US" dirty="0"/>
              <a:t>提升树</a:t>
            </a:r>
          </a:p>
          <a:p>
            <a:pPr lvl="3">
              <a:defRPr/>
            </a:pPr>
            <a:r>
              <a:rPr lang="en-US" altLang="zh-CN" dirty="0"/>
              <a:t>Gradient Boosting + </a:t>
            </a:r>
            <a:r>
              <a:rPr lang="zh-CN" altLang="en-US" dirty="0"/>
              <a:t>决策树 </a:t>
            </a:r>
            <a:r>
              <a:rPr lang="en-US" altLang="zh-CN" dirty="0"/>
              <a:t>= GBDT</a:t>
            </a:r>
            <a:r>
              <a:rPr lang="zh-CN" altLang="en-US" dirty="0"/>
              <a:t>，</a:t>
            </a:r>
            <a:endParaRPr lang="en-US" altLang="zh-CN" dirty="0"/>
          </a:p>
          <a:p>
            <a:pPr marL="1371600" lvl="3" indent="0">
              <a:buNone/>
              <a:defRPr/>
            </a:pPr>
            <a:r>
              <a:rPr lang="zh-CN" altLang="en-US" dirty="0"/>
              <a:t>   其中</a:t>
            </a:r>
            <a:r>
              <a:rPr lang="en-US" altLang="zh-CN" dirty="0"/>
              <a:t>GBDT</a:t>
            </a:r>
            <a:r>
              <a:rPr lang="zh-CN" altLang="en-US" dirty="0"/>
              <a:t>在达观数据个性化推荐重排序层得到很好地应用</a:t>
            </a:r>
          </a:p>
          <a:p>
            <a:pPr lvl="2">
              <a:defRPr/>
            </a:pP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809AE53-EDBA-4E72-8B27-07ADB145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7444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灯片编号占位符 2">
            <a:extLst>
              <a:ext uri="{FF2B5EF4-FFF2-40B4-BE49-F238E27FC236}">
                <a16:creationId xmlns:a16="http://schemas.microsoft.com/office/drawing/2014/main" id="{D3C3C5A5-B969-4856-843C-97C78CE6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0DE650D-3DDC-4407-8FCD-11FB9210D614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1138" name="标题 1">
            <a:extLst>
              <a:ext uri="{FF2B5EF4-FFF2-40B4-BE49-F238E27FC236}">
                <a16:creationId xmlns:a16="http://schemas.microsoft.com/office/drawing/2014/main" id="{DC9D5E3F-435D-41C3-B421-874A2195F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分类器准确率度量（</a:t>
            </a:r>
            <a:r>
              <a:rPr lang="en-US" b="0" dirty="0"/>
              <a:t>1/4</a:t>
            </a:r>
            <a:r>
              <a:rPr b="0" dirty="0"/>
              <a:t>）</a:t>
            </a:r>
          </a:p>
        </p:txBody>
      </p:sp>
      <p:sp>
        <p:nvSpPr>
          <p:cNvPr id="91139" name="内容占位符 3">
            <a:extLst>
              <a:ext uri="{FF2B5EF4-FFF2-40B4-BE49-F238E27FC236}">
                <a16:creationId xmlns:a16="http://schemas.microsoft.com/office/drawing/2014/main" id="{D84B3F65-BCCE-402E-A1C7-2D31EBB3899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t>分类器</a:t>
            </a:r>
            <a:r>
              <a:rPr lang="en-US" altLang="zh-CN"/>
              <a:t>M</a:t>
            </a:r>
            <a:r>
              <a:t>在给定检验集上的</a:t>
            </a:r>
            <a:r>
              <a:rPr b="1">
                <a:solidFill>
                  <a:srgbClr val="223BF4"/>
                </a:solidFill>
              </a:rPr>
              <a:t>准确率，</a:t>
            </a:r>
            <a:r>
              <a:rPr lang="en-US" altLang="zh-CN" b="1">
                <a:solidFill>
                  <a:srgbClr val="223BF4"/>
                </a:solidFill>
              </a:rPr>
              <a:t>acc(M)</a:t>
            </a:r>
            <a:r>
              <a:rPr>
                <a:ea typeface="SimSun" panose="02010600030101010101" pitchFamily="2" charset="-122"/>
              </a:rPr>
              <a:t>：</a:t>
            </a:r>
            <a:r>
              <a:t>是分类器正确分类的检验集元组所占的百分比</a:t>
            </a:r>
            <a:endParaRPr lang="en-US"/>
          </a:p>
          <a:p>
            <a:pPr lvl="1" eaLnBrk="1" hangingPunct="1"/>
            <a:r>
              <a:t>分类器</a:t>
            </a:r>
            <a:r>
              <a:rPr lang="en-US" altLang="zh-CN"/>
              <a:t>M</a:t>
            </a:r>
            <a:r>
              <a:t>的误差率（误分类率）</a:t>
            </a:r>
            <a:r>
              <a:rPr lang="en-US"/>
              <a:t>=</a:t>
            </a:r>
            <a:r>
              <a:rPr lang="en-US" altLang="zh-CN">
                <a:ea typeface="SimSun" panose="02010600030101010101" pitchFamily="2" charset="-122"/>
              </a:rPr>
              <a:t> 1 – acc(M)</a:t>
            </a:r>
          </a:p>
          <a:p>
            <a:pPr lvl="1" eaLnBrk="1" hangingPunct="1"/>
            <a:r>
              <a:t>给定</a:t>
            </a:r>
            <a:r>
              <a:rPr lang="en-US" altLang="zh-CN"/>
              <a:t>m</a:t>
            </a:r>
            <a:r>
              <a:t>个类，混淆矩阵（</a:t>
            </a:r>
            <a:r>
              <a:rPr lang="en-US" altLang="zh-CN"/>
              <a:t>confusion matrix</a:t>
            </a:r>
            <a:r>
              <a:t>）中</a:t>
            </a:r>
            <a:r>
              <a:rPr lang="en-US" altLang="zh-CN" i="1">
                <a:ea typeface="SimSun" panose="02010600030101010101" pitchFamily="2" charset="-122"/>
              </a:rPr>
              <a:t>CM</a:t>
            </a:r>
            <a:r>
              <a:rPr lang="en-US" altLang="zh-CN" i="1" baseline="-25000">
                <a:ea typeface="SimSun" panose="02010600030101010101" pitchFamily="2" charset="-122"/>
              </a:rPr>
              <a:t>i,j</a:t>
            </a:r>
            <a:r>
              <a:t>表示类</a:t>
            </a:r>
            <a:r>
              <a:rPr lang="en-US" altLang="zh-CN"/>
              <a:t>i</a:t>
            </a:r>
            <a:r>
              <a:t>用分类器分到类</a:t>
            </a:r>
            <a:r>
              <a:rPr lang="en-US" altLang="zh-CN"/>
              <a:t>j</a:t>
            </a:r>
            <a:r>
              <a:t>的元组数</a:t>
            </a:r>
            <a:endParaRPr lang="en-US"/>
          </a:p>
          <a:p>
            <a:pPr lvl="1" eaLnBrk="1" hangingPunct="1"/>
            <a:r>
              <a:t>大部分元组应当用混淆矩阵对角线上的表目表示，非对角线上的表目接近于零</a:t>
            </a:r>
            <a:endParaRPr lang="en-US"/>
          </a:p>
          <a:p>
            <a:pPr lvl="1" eaLnBrk="1" hangingPunct="1"/>
            <a:r>
              <a:t>有一些附加的行或列，提供每个类的合计或准确率</a:t>
            </a:r>
            <a:endParaRPr lang="en-US"/>
          </a:p>
          <a:p>
            <a:pPr lvl="1" eaLnBrk="1" hangingPunct="1"/>
            <a:endParaRPr lang="en-US"/>
          </a:p>
          <a:p>
            <a:pPr lvl="1" eaLnBrk="1" hangingPunct="1"/>
            <a:endParaRPr lang="en-US"/>
          </a:p>
          <a:p>
            <a:pPr lvl="1" eaLnBrk="1" hangingPunct="1"/>
            <a:endParaRPr lang="en-US"/>
          </a:p>
          <a:p>
            <a:pPr lvl="1" eaLnBrk="1" hangingPunct="1"/>
            <a:endParaRPr lang="en-US"/>
          </a:p>
          <a:p>
            <a:pPr eaLnBrk="1" hangingPunct="1"/>
            <a:endParaRPr/>
          </a:p>
        </p:txBody>
      </p:sp>
      <p:graphicFrame>
        <p:nvGraphicFramePr>
          <p:cNvPr id="5" name="Group 77">
            <a:extLst>
              <a:ext uri="{FF2B5EF4-FFF2-40B4-BE49-F238E27FC236}">
                <a16:creationId xmlns:a16="http://schemas.microsoft.com/office/drawing/2014/main" id="{67C676E6-172D-4EBD-8A58-95363EEBA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02935"/>
              </p:ext>
            </p:extLst>
          </p:nvPr>
        </p:nvGraphicFramePr>
        <p:xfrm>
          <a:off x="2326482" y="5180013"/>
          <a:ext cx="7924800" cy="1174750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7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57" marB="457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Postive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    </a:t>
                      </a:r>
                    </a:p>
                  </a:txBody>
                  <a:tcPr marT="45757" marB="457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Negtive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)¬ 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57" marB="4575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marT="45757" marB="457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A471A7B-4E0F-4846-90D9-D022F7DB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8200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81"/>
    </mc:Choice>
    <mc:Fallback xmlns="">
      <p:transition advTm="4518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灯片编号占位符 3">
            <a:extLst>
              <a:ext uri="{FF2B5EF4-FFF2-40B4-BE49-F238E27FC236}">
                <a16:creationId xmlns:a16="http://schemas.microsoft.com/office/drawing/2014/main" id="{1F3F4457-D6C6-4823-8E3A-49920450C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2D806268-F30D-4E00-9E62-C9D2E4C93DC0}" type="slidenum">
              <a:rPr lang="zh-CN" altLang="en-US" smtClean="0">
                <a:ea typeface="SimSun" panose="02010600030101010101" pitchFamily="2" charset="-122"/>
              </a:rPr>
              <a:pPr/>
              <a:t>30</a:t>
            </a:fld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08546" name="标题 1">
            <a:extLst>
              <a:ext uri="{FF2B5EF4-FFF2-40B4-BE49-F238E27FC236}">
                <a16:creationId xmlns:a16="http://schemas.microsoft.com/office/drawing/2014/main" id="{39FF1352-0A61-4F4C-B072-50FF0CCEA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随机森林</a:t>
            </a:r>
            <a:endParaRPr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85BE5-DBA4-421B-8E87-4002565F2D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dirty="0" err="1"/>
              <a:t>每个分类器都是一个决策树。个体决策树在每个结点使用随机选择的属性来确定划分。每棵树都投票，并返回得票最多的类</a:t>
            </a:r>
            <a:r>
              <a:rPr dirty="0"/>
              <a:t>。</a:t>
            </a:r>
            <a:endParaRPr lang="en-US" altLang="zh-CN" dirty="0"/>
          </a:p>
          <a:p>
            <a:pPr>
              <a:defRPr/>
            </a:pPr>
            <a:r>
              <a:rPr dirty="0" err="1"/>
              <a:t>构建随机森林的两种方法</a:t>
            </a:r>
            <a:r>
              <a:rPr dirty="0"/>
              <a:t>：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/>
              <a:t>Forest-RI</a:t>
            </a:r>
            <a:r>
              <a:rPr b="1" dirty="0"/>
              <a:t>（随机输入选择）</a:t>
            </a:r>
            <a:r>
              <a:rPr dirty="0"/>
              <a:t>：在每个结点上</a:t>
            </a:r>
            <a:r>
              <a:rPr dirty="0">
                <a:solidFill>
                  <a:srgbClr val="FF0000"/>
                </a:solidFill>
              </a:rPr>
              <a:t>随机选择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dirty="0">
                <a:solidFill>
                  <a:srgbClr val="FF0000"/>
                </a:solidFill>
              </a:rPr>
              <a:t>个属性</a:t>
            </a:r>
            <a:r>
              <a:rPr dirty="0"/>
              <a:t>作为节点处分割的候选。</a:t>
            </a:r>
            <a:r>
              <a:rPr lang="en-US" altLang="zh-CN" dirty="0"/>
              <a:t>CART</a:t>
            </a:r>
            <a:r>
              <a:rPr dirty="0"/>
              <a:t>方法用于将树生长到最大。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/>
              <a:t>Forest-RC</a:t>
            </a:r>
            <a:r>
              <a:rPr b="1" dirty="0"/>
              <a:t>（随机线性组合）</a:t>
            </a:r>
            <a:r>
              <a:rPr dirty="0"/>
              <a:t>：创建新属性（或特征），这些属性是现有属性的线性组合（减少单个分类器之间的相关性）</a:t>
            </a:r>
            <a:endParaRPr lang="en-US" altLang="zh-CN" dirty="0"/>
          </a:p>
          <a:p>
            <a:pPr>
              <a:defRPr/>
            </a:pPr>
            <a:r>
              <a:rPr b="1" dirty="0" err="1">
                <a:solidFill>
                  <a:srgbClr val="223BF4"/>
                </a:solidFill>
              </a:rPr>
              <a:t>优势</a:t>
            </a:r>
            <a:r>
              <a:rPr b="1" dirty="0">
                <a:solidFill>
                  <a:srgbClr val="223BF4"/>
                </a:solidFill>
              </a:rPr>
              <a:t>：</a:t>
            </a:r>
            <a:endParaRPr lang="en-US" altLang="zh-CN" b="1" dirty="0">
              <a:solidFill>
                <a:srgbClr val="223BF4"/>
              </a:solidFill>
            </a:endParaRPr>
          </a:p>
          <a:p>
            <a:pPr lvl="1">
              <a:defRPr/>
            </a:pPr>
            <a:r>
              <a:rPr dirty="0"/>
              <a:t>精度可与</a:t>
            </a:r>
            <a:r>
              <a:rPr lang="en-US" altLang="zh-CN" dirty="0" err="1"/>
              <a:t>Adaboost</a:t>
            </a:r>
            <a:r>
              <a:rPr dirty="0"/>
              <a:t>媲美，但对误差和异常值更具鲁棒性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思考</a:t>
            </a:r>
            <a:r>
              <a:rPr dirty="0">
                <a:solidFill>
                  <a:srgbClr val="FF0000"/>
                </a:solidFill>
              </a:rPr>
              <a:t>：</a:t>
            </a:r>
            <a:r>
              <a:rPr lang="zh-CN" altLang="en-US" dirty="0">
                <a:solidFill>
                  <a:srgbClr val="FF0000"/>
                </a:solidFill>
              </a:rPr>
              <a:t>随机森林算法</a:t>
            </a:r>
            <a:r>
              <a:rPr dirty="0" err="1">
                <a:solidFill>
                  <a:srgbClr val="FF0000"/>
                </a:solidFill>
              </a:rPr>
              <a:t>对每次拆分时选择的属性数量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敏感吗</a:t>
            </a:r>
            <a:r>
              <a:rPr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265D17D-D027-41F2-919B-864E3F10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445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灯片编号占位符 3">
            <a:extLst>
              <a:ext uri="{FF2B5EF4-FFF2-40B4-BE49-F238E27FC236}">
                <a16:creationId xmlns:a16="http://schemas.microsoft.com/office/drawing/2014/main" id="{DF49E29D-DD5F-49F3-A651-5FD27FD8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3A012DF-320D-4529-AE7A-43AAE0A550EC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9570" name="标题 1">
            <a:extLst>
              <a:ext uri="{FF2B5EF4-FFF2-40B4-BE49-F238E27FC236}">
                <a16:creationId xmlns:a16="http://schemas.microsoft.com/office/drawing/2014/main" id="{200B7641-542C-4538-9339-EB7609A56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t>随机森林示意图</a:t>
            </a:r>
          </a:p>
        </p:txBody>
      </p:sp>
      <p:grpSp>
        <p:nvGrpSpPr>
          <p:cNvPr id="109575" name="组合 6">
            <a:extLst>
              <a:ext uri="{FF2B5EF4-FFF2-40B4-BE49-F238E27FC236}">
                <a16:creationId xmlns:a16="http://schemas.microsoft.com/office/drawing/2014/main" id="{92876ABD-6D12-40BD-A124-80F253F2FF83}"/>
              </a:ext>
            </a:extLst>
          </p:cNvPr>
          <p:cNvGrpSpPr>
            <a:grpSpLocks/>
          </p:cNvGrpSpPr>
          <p:nvPr/>
        </p:nvGrpSpPr>
        <p:grpSpPr bwMode="auto">
          <a:xfrm>
            <a:off x="742722" y="1250731"/>
            <a:ext cx="10135485" cy="4440659"/>
            <a:chOff x="1475656" y="1244600"/>
            <a:chExt cx="5915000" cy="3564843"/>
          </a:xfrm>
        </p:grpSpPr>
        <p:pic>
          <p:nvPicPr>
            <p:cNvPr id="109576" name="Picture 2" descr="http://www.uml.org.cn/jchgj/images/2018061533.png">
              <a:extLst>
                <a:ext uri="{FF2B5EF4-FFF2-40B4-BE49-F238E27FC236}">
                  <a16:creationId xmlns:a16="http://schemas.microsoft.com/office/drawing/2014/main" id="{A0F2BD56-7A7F-4564-824D-3B0AEA416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244600"/>
              <a:ext cx="5915000" cy="356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577" name="矩形 5">
              <a:extLst>
                <a:ext uri="{FF2B5EF4-FFF2-40B4-BE49-F238E27FC236}">
                  <a16:creationId xmlns:a16="http://schemas.microsoft.com/office/drawing/2014/main" id="{F6967EE5-A739-4B23-94F4-6D02BEB2D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064" y="2223801"/>
              <a:ext cx="432048" cy="201892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  <a:ea typeface="SimSun" panose="02010600030101010101" pitchFamily="2" charset="-122"/>
                </a:rPr>
                <a:t>每棵树进行预测</a:t>
              </a:r>
            </a:p>
          </p:txBody>
        </p:sp>
      </p:grp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9CCD7745-336D-4709-8281-2FB4F0E8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2C182-5BA4-438F-BA1D-252DBA585562}"/>
              </a:ext>
            </a:extLst>
          </p:cNvPr>
          <p:cNvSpPr/>
          <p:nvPr/>
        </p:nvSpPr>
        <p:spPr>
          <a:xfrm>
            <a:off x="1806517" y="5620437"/>
            <a:ext cx="817568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构建决策树的时候分裂节点的选择是依据最小基尼系数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在构建决策树的过程中不需要剪枝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整个森林树的数量和每棵树的特征需要人为进行设定</a:t>
            </a:r>
          </a:p>
        </p:txBody>
      </p:sp>
    </p:spTree>
    <p:extLst>
      <p:ext uri="{BB962C8B-B14F-4D97-AF65-F5344CB8AC3E}">
        <p14:creationId xmlns:p14="http://schemas.microsoft.com/office/powerpoint/2010/main" val="1895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4466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37" name="TextBox 36"/>
          <p:cNvSpPr txBox="1"/>
          <p:nvPr/>
        </p:nvSpPr>
        <p:spPr>
          <a:xfrm>
            <a:off x="49673" y="283001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小结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E0EEE57-A0E0-49E0-B26E-B7855CF6F891}"/>
              </a:ext>
            </a:extLst>
          </p:cNvPr>
          <p:cNvSpPr txBox="1">
            <a:spLocks/>
          </p:cNvSpPr>
          <p:nvPr/>
        </p:nvSpPr>
        <p:spPr>
          <a:xfrm>
            <a:off x="8888490" y="6217398"/>
            <a:ext cx="27432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just" defTabSz="914377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1pPr>
            <a:lvl2pPr marL="742950" indent="-285750" algn="just" defTabSz="914377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2pPr>
            <a:lvl3pPr marL="1143000" indent="-228600" algn="just" defTabSz="914377" rtl="0" eaLnBrk="1" latinLnBrk="0" hangingPunct="1">
              <a:spcBef>
                <a:spcPct val="20000"/>
              </a:spcBef>
              <a:buClr>
                <a:schemeClr val="tx1"/>
              </a:buClr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377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2057400" indent="-228600" algn="l" defTabSz="914377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514600" indent="-228600" algn="l" defTabSz="914377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971800" indent="-228600" algn="l" defTabSz="914377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429000" indent="-228600" algn="l" defTabSz="914377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886200" indent="-228600" algn="l" defTabSz="914377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49163D0-516B-45FB-9394-60B317BB967C}" type="slidenum">
              <a:rPr lang="zh-CN" altLang="en-US" sz="1400" smtClean="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zh-CN" altLang="en-US" sz="14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DD80092-1DFC-4951-8D66-316427864125}"/>
              </a:ext>
            </a:extLst>
          </p:cNvPr>
          <p:cNvSpPr/>
          <p:nvPr/>
        </p:nvSpPr>
        <p:spPr bwMode="auto">
          <a:xfrm>
            <a:off x="6155667" y="3576412"/>
            <a:ext cx="2344158" cy="1292924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400" dirty="0"/>
              <a:t>朴素贝叶斯分类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FDCC1DB-5B61-4A3B-8798-5D2B742FD798}"/>
              </a:ext>
            </a:extLst>
          </p:cNvPr>
          <p:cNvSpPr/>
          <p:nvPr/>
        </p:nvSpPr>
        <p:spPr bwMode="auto">
          <a:xfrm>
            <a:off x="6055484" y="5187950"/>
            <a:ext cx="2601753" cy="1060086"/>
          </a:xfrm>
          <a:prstGeom prst="ellipse">
            <a:avLst/>
          </a:prstGeom>
          <a:solidFill>
            <a:srgbClr val="39E41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400" dirty="0"/>
              <a:t>逻辑回归</a:t>
            </a:r>
            <a:endParaRPr lang="en-US" altLang="zh-CN" sz="2400" dirty="0"/>
          </a:p>
          <a:p>
            <a:pPr algn="ctr" eaLnBrk="1" hangingPunct="1">
              <a:defRPr/>
            </a:pPr>
            <a:r>
              <a:rPr lang="zh-CN" altLang="en-US" sz="2400" dirty="0"/>
              <a:t>分类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69108D5-3292-4D10-A901-85B222CC8BDB}"/>
              </a:ext>
            </a:extLst>
          </p:cNvPr>
          <p:cNvSpPr/>
          <p:nvPr/>
        </p:nvSpPr>
        <p:spPr bwMode="auto">
          <a:xfrm>
            <a:off x="8574112" y="789458"/>
            <a:ext cx="2843000" cy="1209956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585" b="1" dirty="0">
                <a:solidFill>
                  <a:srgbClr val="FF0000"/>
                </a:solidFill>
              </a:rPr>
              <a:t>评估分类准确率的方法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8FCA4A7-C2E9-40E5-8FD4-0252946D6F8E}"/>
              </a:ext>
            </a:extLst>
          </p:cNvPr>
          <p:cNvSpPr/>
          <p:nvPr/>
        </p:nvSpPr>
        <p:spPr bwMode="auto">
          <a:xfrm>
            <a:off x="5835529" y="1527784"/>
            <a:ext cx="2664296" cy="1836922"/>
          </a:xfrm>
          <a:prstGeom prst="ellipse">
            <a:avLst/>
          </a:prstGeom>
          <a:solidFill>
            <a:srgbClr val="45E73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</a:rPr>
              <a:t>决策树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algn="ctr" eaLnBrk="1" hangingPunct="1">
              <a:defRPr/>
            </a:pPr>
            <a:r>
              <a:rPr lang="en-US" altLang="zh-CN" sz="2000" dirty="0"/>
              <a:t>------------------</a:t>
            </a:r>
          </a:p>
          <a:p>
            <a:pPr algn="ctr" eaLnBrk="1" hangingPunct="1">
              <a:defRPr/>
            </a:pPr>
            <a:r>
              <a:rPr lang="en-US" altLang="zh-CN" sz="2000" dirty="0"/>
              <a:t>ID3</a:t>
            </a:r>
            <a:r>
              <a:rPr lang="zh-CN" altLang="en-US" sz="2000" dirty="0"/>
              <a:t>、</a:t>
            </a:r>
            <a:r>
              <a:rPr lang="en-US" altLang="zh-CN" sz="2000" dirty="0"/>
              <a:t>C4.5</a:t>
            </a:r>
            <a:r>
              <a:rPr lang="zh-CN" altLang="en-US" sz="2000" dirty="0"/>
              <a:t>、</a:t>
            </a:r>
            <a:r>
              <a:rPr lang="en-US" altLang="zh-CN" sz="2000" dirty="0"/>
              <a:t>CART</a:t>
            </a:r>
            <a:endParaRPr lang="zh-CN" altLang="en-US" sz="2000" dirty="0"/>
          </a:p>
        </p:txBody>
      </p:sp>
      <p:sp>
        <p:nvSpPr>
          <p:cNvPr id="20" name="圆角矩形 9">
            <a:extLst>
              <a:ext uri="{FF2B5EF4-FFF2-40B4-BE49-F238E27FC236}">
                <a16:creationId xmlns:a16="http://schemas.microsoft.com/office/drawing/2014/main" id="{3D2CBE2E-E739-4A58-B880-6A3F72EA5960}"/>
              </a:ext>
            </a:extLst>
          </p:cNvPr>
          <p:cNvSpPr/>
          <p:nvPr/>
        </p:nvSpPr>
        <p:spPr bwMode="auto">
          <a:xfrm>
            <a:off x="3599286" y="4677994"/>
            <a:ext cx="2067453" cy="87473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2000" dirty="0"/>
              <a:t>基于后验概率的贝叶斯定理</a:t>
            </a:r>
            <a:endParaRPr lang="zh-CN" altLang="en-US" b="1" dirty="0">
              <a:solidFill>
                <a:srgbClr val="0066FF"/>
              </a:solidFill>
              <a:ea typeface="宋体" panose="02010600030101010101" pitchFamily="2" charset="-122"/>
            </a:endParaRPr>
          </a:p>
        </p:txBody>
      </p:sp>
      <p:sp>
        <p:nvSpPr>
          <p:cNvPr id="21" name="圆角矩形 10">
            <a:extLst>
              <a:ext uri="{FF2B5EF4-FFF2-40B4-BE49-F238E27FC236}">
                <a16:creationId xmlns:a16="http://schemas.microsoft.com/office/drawing/2014/main" id="{A40CF0F2-C962-4CD0-9807-C4E4E4D6F4E3}"/>
              </a:ext>
            </a:extLst>
          </p:cNvPr>
          <p:cNvSpPr/>
          <p:nvPr/>
        </p:nvSpPr>
        <p:spPr bwMode="auto">
          <a:xfrm>
            <a:off x="2925908" y="991452"/>
            <a:ext cx="2755626" cy="3299729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2400" b="1" dirty="0"/>
              <a:t>评估分类和预测方法的五条标准</a:t>
            </a:r>
          </a:p>
          <a:p>
            <a:pPr algn="ctr" eaLnBrk="1" hangingPunct="1">
              <a:defRPr/>
            </a:pPr>
            <a:r>
              <a:rPr lang="en-US" altLang="zh-CN" sz="2400" dirty="0"/>
              <a:t>--------------------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准确率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计算速度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鲁棒性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可伸缩性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可解释性</a:t>
            </a:r>
            <a:endParaRPr lang="en-US" altLang="zh-CN" sz="2400" dirty="0"/>
          </a:p>
        </p:txBody>
      </p:sp>
      <p:sp>
        <p:nvSpPr>
          <p:cNvPr id="22" name="圆角矩形 11">
            <a:extLst>
              <a:ext uri="{FF2B5EF4-FFF2-40B4-BE49-F238E27FC236}">
                <a16:creationId xmlns:a16="http://schemas.microsoft.com/office/drawing/2014/main" id="{23E847CE-617A-42F9-A0FD-CCFBE05CAA6E}"/>
              </a:ext>
            </a:extLst>
          </p:cNvPr>
          <p:cNvSpPr/>
          <p:nvPr/>
        </p:nvSpPr>
        <p:spPr bwMode="auto">
          <a:xfrm>
            <a:off x="8938390" y="2404737"/>
            <a:ext cx="2478722" cy="3147990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推荐方法：分层的</a:t>
            </a:r>
            <a:r>
              <a:rPr lang="en-US" altLang="zh-CN" dirty="0"/>
              <a:t>k-</a:t>
            </a:r>
            <a:r>
              <a:rPr lang="zh-CN" altLang="en-US" dirty="0"/>
              <a:t>折交叉确认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提高整体准确率方法：装袋和提升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准确率度量的替换：灵敏性、特效性和精度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F0C5EBC-396A-43D4-9CE8-A2F2E21B3E01}"/>
              </a:ext>
            </a:extLst>
          </p:cNvPr>
          <p:cNvSpPr/>
          <p:nvPr/>
        </p:nvSpPr>
        <p:spPr bwMode="auto">
          <a:xfrm>
            <a:off x="5975310" y="88542"/>
            <a:ext cx="2089455" cy="121117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b="1" dirty="0" err="1">
                <a:solidFill>
                  <a:srgbClr val="FF0000"/>
                </a:solidFill>
              </a:rPr>
              <a:t>分类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灯片编号占位符 3">
            <a:extLst>
              <a:ext uri="{FF2B5EF4-FFF2-40B4-BE49-F238E27FC236}">
                <a16:creationId xmlns:a16="http://schemas.microsoft.com/office/drawing/2014/main" id="{E464029C-214B-4B1B-8116-EE0E65A3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CED8D3E-43ED-4BED-9E40-4E270CB4AF42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2162" name="标题 4">
            <a:extLst>
              <a:ext uri="{FF2B5EF4-FFF2-40B4-BE49-F238E27FC236}">
                <a16:creationId xmlns:a16="http://schemas.microsoft.com/office/drawing/2014/main" id="{F2DF4254-0E65-4450-9131-55ACDA6088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分类器准确率度量（</a:t>
            </a:r>
            <a:r>
              <a:rPr lang="en-US" altLang="zh-CN" b="0" dirty="0"/>
              <a:t>2/4</a:t>
            </a:r>
            <a:r>
              <a:rPr b="0" dirty="0"/>
              <a:t>）</a:t>
            </a:r>
          </a:p>
        </p:txBody>
      </p:sp>
      <p:graphicFrame>
        <p:nvGraphicFramePr>
          <p:cNvPr id="6" name="Group 209">
            <a:extLst>
              <a:ext uri="{FF2B5EF4-FFF2-40B4-BE49-F238E27FC236}">
                <a16:creationId xmlns:a16="http://schemas.microsoft.com/office/drawing/2014/main" id="{B4348E8E-C5BA-44B3-B600-F024E201BD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3181103"/>
              </p:ext>
            </p:extLst>
          </p:nvPr>
        </p:nvGraphicFramePr>
        <p:xfrm>
          <a:off x="1662112" y="2276476"/>
          <a:ext cx="9228137" cy="3292160"/>
        </p:xfrm>
        <a:graphic>
          <a:graphicData uri="http://schemas.openxmlformats.org/drawingml/2006/table">
            <a:tbl>
              <a:tblPr/>
              <a:tblGrid>
                <a:gridCol w="23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classes</a:t>
                      </a:r>
                    </a:p>
                  </a:txBody>
                  <a:tcPr marT="45760" marB="457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buy_computer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= yes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buy_computer = no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total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recognition(%)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buy_computer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= yes</a:t>
                      </a:r>
                    </a:p>
                  </a:txBody>
                  <a:tcPr marT="45760" marB="457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6954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46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7000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99.34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buy_computer = no</a:t>
                      </a:r>
                    </a:p>
                  </a:txBody>
                  <a:tcPr marT="45760" marB="457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412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2588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3000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86.27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total</a:t>
                      </a:r>
                    </a:p>
                  </a:txBody>
                  <a:tcPr marT="45760" marB="457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7366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2634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10000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95.42</a:t>
                      </a:r>
                    </a:p>
                  </a:txBody>
                  <a:tcPr marT="45760" marB="457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36E4501-AC03-46A9-A8D0-5FE22376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6071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970"/>
    </mc:Choice>
    <mc:Fallback xmlns="">
      <p:transition advTm="849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灯片编号占位符 3">
            <a:extLst>
              <a:ext uri="{FF2B5EF4-FFF2-40B4-BE49-F238E27FC236}">
                <a16:creationId xmlns:a16="http://schemas.microsoft.com/office/drawing/2014/main" id="{CF87086D-3F09-4C2D-A23C-B3A420CB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04186BE-C812-44A6-8348-C68EC8EA7EB7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3186" name="标题 1">
            <a:extLst>
              <a:ext uri="{FF2B5EF4-FFF2-40B4-BE49-F238E27FC236}">
                <a16:creationId xmlns:a16="http://schemas.microsoft.com/office/drawing/2014/main" id="{16FE1C35-0A44-4E6F-87C7-AD2A3D3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分类器准确率度量（</a:t>
            </a:r>
            <a:r>
              <a:rPr lang="en-US" b="0" dirty="0"/>
              <a:t>3/4</a:t>
            </a:r>
            <a:r>
              <a:rPr b="0" dirty="0"/>
              <a:t>）</a:t>
            </a:r>
          </a:p>
        </p:txBody>
      </p:sp>
      <p:sp>
        <p:nvSpPr>
          <p:cNvPr id="93187" name="内容占位符 2">
            <a:extLst>
              <a:ext uri="{FF2B5EF4-FFF2-40B4-BE49-F238E27FC236}">
                <a16:creationId xmlns:a16="http://schemas.microsoft.com/office/drawing/2014/main" id="{8696FDB2-0436-4C4A-A397-E60EB3319F7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dirty="0" err="1"/>
              <a:t>几个术语</a:t>
            </a:r>
            <a:endParaRPr lang="en-US" dirty="0"/>
          </a:p>
          <a:p>
            <a:pPr lvl="1" eaLnBrk="1" hangingPunct="1"/>
            <a:r>
              <a:rPr dirty="0"/>
              <a:t>正元组（感兴趣的主类元组，如</a:t>
            </a:r>
            <a:r>
              <a:rPr lang="en-US" altLang="zh-CN" dirty="0" err="1"/>
              <a:t>buy_computer</a:t>
            </a:r>
            <a:r>
              <a:rPr lang="en-US" altLang="zh-CN" dirty="0"/>
              <a:t> = yes</a:t>
            </a:r>
            <a:r>
              <a:rPr dirty="0"/>
              <a:t>）</a:t>
            </a:r>
            <a:endParaRPr lang="en-US" dirty="0"/>
          </a:p>
          <a:p>
            <a:pPr lvl="1" eaLnBrk="1" hangingPunct="1"/>
            <a:r>
              <a:rPr dirty="0"/>
              <a:t>负元组（如 </a:t>
            </a:r>
            <a:r>
              <a:rPr lang="en-US" altLang="zh-CN" dirty="0" err="1"/>
              <a:t>buy_computer</a:t>
            </a:r>
            <a:r>
              <a:rPr lang="en-US" altLang="zh-CN" dirty="0"/>
              <a:t> = no</a:t>
            </a:r>
            <a:r>
              <a:rPr dirty="0"/>
              <a:t>）</a:t>
            </a:r>
            <a:endParaRPr lang="en-US" dirty="0"/>
          </a:p>
          <a:p>
            <a:pPr lvl="1" eaLnBrk="1" hangingPunct="1"/>
            <a:r>
              <a:rPr dirty="0"/>
              <a:t>真正（</a:t>
            </a:r>
            <a:r>
              <a:rPr lang="en-US" altLang="zh-CN" dirty="0"/>
              <a:t>true positive,  TP</a:t>
            </a:r>
            <a:r>
              <a:rPr dirty="0"/>
              <a:t>）：分类器正确标记的正元组</a:t>
            </a:r>
            <a:endParaRPr lang="en-US" dirty="0"/>
          </a:p>
          <a:p>
            <a:pPr lvl="1" eaLnBrk="1" hangingPunct="1"/>
            <a:r>
              <a:rPr dirty="0"/>
              <a:t>真负（</a:t>
            </a:r>
            <a:r>
              <a:rPr lang="en-US" altLang="zh-CN" dirty="0"/>
              <a:t>true negative, TN</a:t>
            </a:r>
            <a:r>
              <a:rPr dirty="0"/>
              <a:t>）：分类器正确标记的负元组</a:t>
            </a:r>
          </a:p>
          <a:p>
            <a:pPr lvl="1" eaLnBrk="1" hangingPunct="1"/>
            <a:r>
              <a:rPr dirty="0"/>
              <a:t>假正（</a:t>
            </a:r>
            <a:r>
              <a:rPr lang="en-US" altLang="zh-CN" dirty="0"/>
              <a:t>false positive, FP</a:t>
            </a:r>
            <a:r>
              <a:rPr dirty="0"/>
              <a:t>）：错误标记的负元组</a:t>
            </a:r>
            <a:endParaRPr lang="en-US" dirty="0"/>
          </a:p>
          <a:p>
            <a:pPr lvl="2" eaLnBrk="1" hangingPunct="1"/>
            <a:r>
              <a:rPr dirty="0"/>
              <a:t>如：</a:t>
            </a:r>
            <a:r>
              <a:rPr lang="en-US" altLang="zh-CN" dirty="0"/>
              <a:t> </a:t>
            </a:r>
            <a:r>
              <a:rPr lang="en-US" altLang="zh-CN" dirty="0" err="1"/>
              <a:t>buy_computer</a:t>
            </a:r>
            <a:r>
              <a:rPr lang="en-US" altLang="zh-CN" dirty="0"/>
              <a:t> = no </a:t>
            </a:r>
            <a:r>
              <a:rPr dirty="0" err="1"/>
              <a:t>的元组，分类器预测为</a:t>
            </a:r>
            <a:r>
              <a:rPr lang="en-US" altLang="zh-CN" dirty="0" err="1"/>
              <a:t>buy_computer</a:t>
            </a:r>
            <a:r>
              <a:rPr lang="en-US" altLang="zh-CN" dirty="0"/>
              <a:t> = yes</a:t>
            </a:r>
          </a:p>
          <a:p>
            <a:pPr lvl="1" eaLnBrk="1" hangingPunct="1"/>
            <a:r>
              <a:rPr dirty="0"/>
              <a:t>假负（</a:t>
            </a:r>
            <a:r>
              <a:rPr lang="en-US" altLang="zh-CN" dirty="0"/>
              <a:t>false </a:t>
            </a:r>
            <a:r>
              <a:rPr lang="en-US" altLang="zh-CN" dirty="0" err="1"/>
              <a:t>negative,FN</a:t>
            </a:r>
            <a:r>
              <a:rPr dirty="0"/>
              <a:t>）：错误标记的正元组</a:t>
            </a:r>
            <a:endParaRPr lang="en-US" dirty="0"/>
          </a:p>
          <a:p>
            <a:pPr lvl="2" eaLnBrk="1" hangingPunct="1"/>
            <a:r>
              <a:rPr dirty="0"/>
              <a:t>如：</a:t>
            </a:r>
            <a:r>
              <a:rPr lang="en-US" altLang="zh-CN" dirty="0"/>
              <a:t> </a:t>
            </a:r>
            <a:r>
              <a:rPr lang="en-US" altLang="zh-CN" dirty="0" err="1"/>
              <a:t>buy_computer</a:t>
            </a:r>
            <a:r>
              <a:rPr lang="en-US" altLang="zh-CN" dirty="0"/>
              <a:t> = </a:t>
            </a:r>
            <a:r>
              <a:rPr lang="en-US" altLang="zh-CN" dirty="0" err="1"/>
              <a:t>yes</a:t>
            </a:r>
            <a:r>
              <a:rPr dirty="0" err="1"/>
              <a:t>的元组，分类器预测为</a:t>
            </a:r>
            <a:r>
              <a:rPr lang="en-US" altLang="zh-CN" dirty="0" err="1"/>
              <a:t>buy_computer</a:t>
            </a:r>
            <a:r>
              <a:rPr lang="en-US" altLang="zh-CN" dirty="0"/>
              <a:t> = no</a:t>
            </a:r>
          </a:p>
          <a:p>
            <a:pPr lvl="2" eaLnBrk="1" hangingPunct="1"/>
            <a:endParaRPr lang="en-US" altLang="zh-CN" dirty="0"/>
          </a:p>
          <a:p>
            <a:pPr lvl="1" eaLnBrk="1" hangingPunct="1"/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993F198-46FB-422F-ABEA-46D07E58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75652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021"/>
    </mc:Choice>
    <mc:Fallback xmlns="">
      <p:transition advTm="950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灯片编号占位符 3">
            <a:extLst>
              <a:ext uri="{FF2B5EF4-FFF2-40B4-BE49-F238E27FC236}">
                <a16:creationId xmlns:a16="http://schemas.microsoft.com/office/drawing/2014/main" id="{620D633B-ED68-4B69-B62A-A99A0C23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28B522D-C60B-4ABE-A579-166B81059D40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4210" name="标题 1">
            <a:extLst>
              <a:ext uri="{FF2B5EF4-FFF2-40B4-BE49-F238E27FC236}">
                <a16:creationId xmlns:a16="http://schemas.microsoft.com/office/drawing/2014/main" id="{5AF3864C-35FE-4608-B0CA-CBCE9E6F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/>
              <a:t>分类器准确率度量（</a:t>
            </a:r>
            <a:r>
              <a:rPr lang="en-US" b="0" dirty="0"/>
              <a:t>4/4</a:t>
            </a:r>
            <a:r>
              <a:rPr b="0" dirty="0"/>
              <a:t>）</a:t>
            </a:r>
          </a:p>
        </p:txBody>
      </p:sp>
      <p:sp>
        <p:nvSpPr>
          <p:cNvPr id="60419" name="内容占位符 2">
            <a:extLst>
              <a:ext uri="{FF2B5EF4-FFF2-40B4-BE49-F238E27FC236}">
                <a16:creationId xmlns:a16="http://schemas.microsoft.com/office/drawing/2014/main" id="{EF2E3988-D589-4CB8-8A5F-D7CBE45473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dirty="0" err="1"/>
              <a:t>灵敏性（</a:t>
            </a:r>
            <a:r>
              <a:rPr lang="en-US" altLang="zh-CN" dirty="0" err="1"/>
              <a:t>sensitivity</a:t>
            </a:r>
            <a:r>
              <a:rPr dirty="0"/>
              <a:t>）：</a:t>
            </a:r>
            <a:r>
              <a:rPr dirty="0" err="1"/>
              <a:t>正确识别的正元组的百分比</a:t>
            </a:r>
            <a:r>
              <a:rPr lang="en-US" altLang="zh-CN" dirty="0"/>
              <a:t>   </a:t>
            </a:r>
            <a:r>
              <a:rPr lang="en-US" altLang="zh-CN" dirty="0">
                <a:ea typeface="宋体" pitchFamily="2" charset="-122"/>
              </a:rPr>
              <a:t>sensitivity = TP/pos             </a:t>
            </a:r>
          </a:p>
          <a:p>
            <a:pPr>
              <a:defRPr/>
            </a:pPr>
            <a:r>
              <a:rPr dirty="0" err="1"/>
              <a:t>特效性（</a:t>
            </a:r>
            <a:r>
              <a:rPr lang="en-US" altLang="zh-CN" dirty="0" err="1"/>
              <a:t>specificity</a:t>
            </a:r>
            <a:r>
              <a:rPr dirty="0"/>
              <a:t>）：</a:t>
            </a:r>
            <a:r>
              <a:rPr dirty="0" err="1"/>
              <a:t>正确识别的负元组的百分比</a:t>
            </a:r>
            <a:r>
              <a:rPr lang="en-US" altLang="zh-CN" dirty="0"/>
              <a:t>   </a:t>
            </a:r>
            <a:r>
              <a:rPr lang="en-US" altLang="zh-CN" sz="2200" dirty="0">
                <a:ea typeface="宋体" pitchFamily="2" charset="-122"/>
              </a:rPr>
              <a:t>specificity = TN/neg</a:t>
            </a:r>
          </a:p>
          <a:p>
            <a:pPr eaLnBrk="1" hangingPunct="1">
              <a:defRPr/>
            </a:pPr>
            <a:r>
              <a:rPr dirty="0" err="1"/>
              <a:t>精度（</a:t>
            </a:r>
            <a:r>
              <a:rPr lang="en-US" altLang="zh-CN" dirty="0" err="1"/>
              <a:t>precision</a:t>
            </a:r>
            <a:r>
              <a:rPr dirty="0"/>
              <a:t>）</a:t>
            </a:r>
            <a:endParaRPr lang="en-US" dirty="0"/>
          </a:p>
          <a:p>
            <a:pPr lvl="1" eaLnBrk="1" hangingPunct="1">
              <a:defRPr/>
            </a:pPr>
            <a:r>
              <a:rPr dirty="0"/>
              <a:t>如标记为“</a:t>
            </a:r>
            <a:r>
              <a:rPr lang="en-US" altLang="zh-CN" dirty="0"/>
              <a:t>cancer</a:t>
            </a:r>
            <a:r>
              <a:rPr dirty="0"/>
              <a:t>”，实际是“</a:t>
            </a:r>
            <a:r>
              <a:rPr lang="en-US" altLang="zh-CN" dirty="0"/>
              <a:t>cancer</a:t>
            </a:r>
            <a:r>
              <a:rPr dirty="0"/>
              <a:t>”的百分比</a:t>
            </a: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100" dirty="0">
                <a:ea typeface="宋体" pitchFamily="2" charset="-122"/>
              </a:rPr>
              <a:t>accuracy = sensitivity * pos/(pos + neg) + specificity * neg/(pos + neg)</a:t>
            </a:r>
          </a:p>
          <a:p>
            <a:pPr marL="342900" lvl="1" indent="-3429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r>
              <a:rPr sz="2500" dirty="0"/>
              <a:t>准确率不合适的情况</a:t>
            </a:r>
            <a:endParaRPr lang="en-US" sz="2500" dirty="0"/>
          </a:p>
          <a:p>
            <a:pPr lvl="1" eaLnBrk="1" hangingPunct="1">
              <a:defRPr/>
            </a:pPr>
            <a:r>
              <a:rPr dirty="0" err="1"/>
              <a:t>如元组可能属于多个类时，准确率没有考虑这种情况</a:t>
            </a: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560101D-4F14-481A-9C86-A0066E6D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pic>
        <p:nvPicPr>
          <p:cNvPr id="6" name="Picture 7" descr="8precision">
            <a:extLst>
              <a:ext uri="{FF2B5EF4-FFF2-40B4-BE49-F238E27FC236}">
                <a16:creationId xmlns:a16="http://schemas.microsoft.com/office/drawing/2014/main" id="{5303E186-C054-4732-8A8A-500B689E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2444901"/>
            <a:ext cx="35814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3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960"/>
    </mc:Choice>
    <mc:Fallback xmlns="">
      <p:transition advTm="5196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879BFB31-5586-4F5B-9A5D-07EC0732E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D7B0FFC-9539-4588-89F1-DCA3C4CB63B5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E82C76-109D-4F44-961A-09B4762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分类器准确率度量：补充</a:t>
            </a:r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116A270F-04B1-4B04-B878-D016925CD0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400" b="1" dirty="0" err="1">
                <a:ea typeface="SimSun" panose="02010600030101010101" pitchFamily="2" charset="-122"/>
              </a:rPr>
              <a:t>召回率</a:t>
            </a:r>
            <a:r>
              <a:rPr lang="en-US" altLang="zh-CN" sz="2400" b="1" dirty="0" err="1">
                <a:ea typeface="SimSun" panose="02010600030101010101" pitchFamily="2" charset="-122"/>
              </a:rPr>
              <a:t>Recall</a:t>
            </a:r>
            <a:r>
              <a:rPr lang="en-US" altLang="zh-CN" sz="2400" b="1" dirty="0">
                <a:ea typeface="SimSun" panose="02010600030101010101" pitchFamily="2" charset="-122"/>
              </a:rPr>
              <a:t>: </a:t>
            </a:r>
            <a:r>
              <a:rPr lang="en-US" altLang="zh-CN" sz="2400" dirty="0">
                <a:ea typeface="SimSun" panose="02010600030101010101" pitchFamily="2" charset="-122"/>
              </a:rPr>
              <a:t>completeness – </a:t>
            </a:r>
            <a:r>
              <a:rPr sz="2400" dirty="0" err="1">
                <a:ea typeface="SimSun" panose="02010600030101010101" pitchFamily="2" charset="-122"/>
              </a:rPr>
              <a:t>正样本被预测为正的比例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 i="1" dirty="0">
                <a:ea typeface="SimSun" panose="02010600030101010101" pitchFamily="2" charset="-122"/>
              </a:rPr>
              <a:t>F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r>
              <a:rPr sz="2400" b="1" dirty="0" err="1">
                <a:ea typeface="SimSun" panose="02010600030101010101" pitchFamily="2" charset="-122"/>
              </a:rPr>
              <a:t>度量</a:t>
            </a:r>
            <a:r>
              <a:rPr lang="en-US" altLang="zh-CN" sz="2400" b="1" dirty="0">
                <a:ea typeface="SimSun" panose="02010600030101010101" pitchFamily="2" charset="-122"/>
              </a:rPr>
              <a:t> (</a:t>
            </a:r>
            <a:r>
              <a:rPr lang="en-US" altLang="zh-CN" sz="2400" b="1" i="1" dirty="0">
                <a:ea typeface="SimSun" panose="02010600030101010101" pitchFamily="2" charset="-122"/>
              </a:rPr>
              <a:t>F</a:t>
            </a:r>
            <a:r>
              <a:rPr lang="en-US" altLang="zh-CN" sz="2400" b="1" i="1" baseline="-25000" dirty="0">
                <a:ea typeface="SimSun" panose="02010600030101010101" pitchFamily="2" charset="-122"/>
              </a:rPr>
              <a:t>1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ea typeface="SimSun" panose="02010600030101010101" pitchFamily="2" charset="-122"/>
              </a:rPr>
              <a:t>or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r>
              <a:rPr lang="en-US" altLang="zh-CN" sz="2400" b="1" i="1" dirty="0">
                <a:ea typeface="SimSun" panose="02010600030101010101" pitchFamily="2" charset="-122"/>
              </a:rPr>
              <a:t>F</a:t>
            </a:r>
            <a:r>
              <a:rPr lang="en-US" altLang="zh-CN" sz="2400" b="1" dirty="0">
                <a:ea typeface="SimSun" panose="02010600030101010101" pitchFamily="2" charset="-122"/>
              </a:rPr>
              <a:t>-score)</a:t>
            </a:r>
            <a:r>
              <a:rPr lang="en-US" altLang="zh-CN" sz="2400" dirty="0">
                <a:ea typeface="SimSun" panose="02010600030101010101" pitchFamily="2" charset="-122"/>
              </a:rPr>
              <a:t>: </a:t>
            </a:r>
            <a:r>
              <a:rPr sz="2400" dirty="0" err="1">
                <a:ea typeface="SimSun" panose="02010600030101010101" pitchFamily="2" charset="-122"/>
              </a:rPr>
              <a:t>精度和召回率的调和均值</a:t>
            </a:r>
            <a:endParaRPr lang="en-US" altLang="zh-CN" sz="2400" b="1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b="1" i="1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b="1" i="1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1" i="1" dirty="0" err="1">
                <a:ea typeface="SimSun" panose="02010600030101010101" pitchFamily="2" charset="-122"/>
              </a:rPr>
              <a:t>F</a:t>
            </a:r>
            <a:r>
              <a:rPr lang="en-US" altLang="zh-CN" sz="2400" b="1" i="1" baseline="-25000" dirty="0" err="1">
                <a:ea typeface="SimSun" panose="02010600030101010101" pitchFamily="2" charset="-122"/>
                <a:cs typeface="Tahoma" panose="020B0604030504040204" pitchFamily="34" charset="0"/>
              </a:rPr>
              <a:t>ß</a:t>
            </a:r>
            <a:r>
              <a:rPr lang="en-US" altLang="zh-CN" sz="2400" b="1" dirty="0">
                <a:ea typeface="SimSun" panose="02010600030101010101" pitchFamily="2" charset="-122"/>
              </a:rPr>
              <a:t>:  </a:t>
            </a:r>
            <a:r>
              <a:rPr sz="2400" dirty="0" err="1">
                <a:ea typeface="SimSun" panose="02010600030101010101" pitchFamily="2" charset="-122"/>
              </a:rPr>
              <a:t>精度和召回率的加权调和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ß </a:t>
            </a:r>
            <a:r>
              <a:rPr dirty="0">
                <a:ea typeface="SimSun" panose="02010600030101010101" pitchFamily="2" charset="-122"/>
              </a:rPr>
              <a:t>是非负实数，赋予召回率的权重是赋予精度权重的 </a:t>
            </a:r>
            <a:r>
              <a:rPr lang="en-US" altLang="zh-CN" dirty="0">
                <a:ea typeface="SimSun" panose="02010600030101010101" pitchFamily="2" charset="-122"/>
              </a:rPr>
              <a:t>ß </a:t>
            </a:r>
            <a:r>
              <a:rPr dirty="0">
                <a:ea typeface="SimSun" panose="02010600030101010101" pitchFamily="2" charset="-122"/>
              </a:rPr>
              <a:t>倍</a:t>
            </a:r>
            <a:endParaRPr lang="en-US" altLang="zh-CN" dirty="0">
              <a:ea typeface="SimSun" panose="02010600030101010101" pitchFamily="2" charset="-122"/>
            </a:endParaRPr>
          </a:p>
          <a:p>
            <a:endParaRPr dirty="0"/>
          </a:p>
        </p:txBody>
      </p:sp>
      <p:pic>
        <p:nvPicPr>
          <p:cNvPr id="95237" name="Picture 7" descr="8F">
            <a:extLst>
              <a:ext uri="{FF2B5EF4-FFF2-40B4-BE49-F238E27FC236}">
                <a16:creationId xmlns:a16="http://schemas.microsoft.com/office/drawing/2014/main" id="{49F074DC-5D96-4462-87E1-CE5E1309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91" y="2656482"/>
            <a:ext cx="4267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Picture 8" descr="8recall">
            <a:extLst>
              <a:ext uri="{FF2B5EF4-FFF2-40B4-BE49-F238E27FC236}">
                <a16:creationId xmlns:a16="http://schemas.microsoft.com/office/drawing/2014/main" id="{8D273760-FD43-4167-B285-4C74AEBE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16" y="1350788"/>
            <a:ext cx="31242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页脚占位符 3">
            <a:extLst>
              <a:ext uri="{FF2B5EF4-FFF2-40B4-BE49-F238E27FC236}">
                <a16:creationId xmlns:a16="http://schemas.microsoft.com/office/drawing/2014/main" id="{22F580E4-49F3-4648-A229-92B55359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pic>
        <p:nvPicPr>
          <p:cNvPr id="95240" name="Picture 8" descr="8Fbeta">
            <a:extLst>
              <a:ext uri="{FF2B5EF4-FFF2-40B4-BE49-F238E27FC236}">
                <a16:creationId xmlns:a16="http://schemas.microsoft.com/office/drawing/2014/main" id="{2EA838EE-8226-4F32-B8B3-C497935E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2" y="4447503"/>
            <a:ext cx="57912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灯片编号占位符 5">
            <a:extLst>
              <a:ext uri="{FF2B5EF4-FFF2-40B4-BE49-F238E27FC236}">
                <a16:creationId xmlns:a16="http://schemas.microsoft.com/office/drawing/2014/main" id="{9794ECE1-B2D1-4F8B-8761-696A3CF6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D8BCF6D-947D-4696-9147-2533990977C4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6258" name="Rectangle 4">
            <a:extLst>
              <a:ext uri="{FF2B5EF4-FFF2-40B4-BE49-F238E27FC236}">
                <a16:creationId xmlns:a16="http://schemas.microsoft.com/office/drawing/2014/main" id="{84DAB4E5-B2F2-43FB-B6F4-8B44D15F1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比较分类器的其他方面</a:t>
            </a:r>
            <a:endParaRPr b="0" dirty="0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DB8440A-6E0A-4E5F-B22E-37F9C59C3A9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762000" y="1364357"/>
            <a:ext cx="6344772" cy="4789594"/>
          </a:xfrm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dirty="0" err="1">
                <a:solidFill>
                  <a:srgbClr val="FF0000"/>
                </a:solidFill>
              </a:rPr>
              <a:t>速度</a:t>
            </a:r>
            <a:endParaRPr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dirty="0"/>
              <a:t>创建模型的速度和使用模型的速度</a:t>
            </a:r>
          </a:p>
          <a:p>
            <a:pPr eaLnBrk="1" hangingPunct="1">
              <a:lnSpc>
                <a:spcPct val="110000"/>
              </a:lnSpc>
            </a:pPr>
            <a:r>
              <a:rPr dirty="0" err="1">
                <a:solidFill>
                  <a:srgbClr val="FF0000"/>
                </a:solidFill>
              </a:rPr>
              <a:t>鲁棒性</a:t>
            </a:r>
            <a:endParaRPr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dirty="0"/>
              <a:t>处理噪声和空缺值的能力</a:t>
            </a:r>
          </a:p>
          <a:p>
            <a:pPr eaLnBrk="1" hangingPunct="1">
              <a:lnSpc>
                <a:spcPct val="110000"/>
              </a:lnSpc>
            </a:pPr>
            <a:r>
              <a:rPr dirty="0" err="1">
                <a:solidFill>
                  <a:srgbClr val="FF0000"/>
                </a:solidFill>
              </a:rPr>
              <a:t>可伸缩性</a:t>
            </a:r>
            <a:endParaRPr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dirty="0"/>
              <a:t>对大量数据的处理能力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dirty="0" err="1">
                <a:solidFill>
                  <a:srgbClr val="FF0000"/>
                </a:solidFill>
              </a:rPr>
              <a:t>可解释性</a:t>
            </a:r>
            <a:endParaRPr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dirty="0"/>
              <a:t>模型的可理解程度</a:t>
            </a:r>
          </a:p>
        </p:txBody>
      </p:sp>
    </p:spTree>
    <p:extLst>
      <p:ext uri="{BB962C8B-B14F-4D97-AF65-F5344CB8AC3E}">
        <p14:creationId xmlns:p14="http://schemas.microsoft.com/office/powerpoint/2010/main" val="61613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880"/>
    </mc:Choice>
    <mc:Fallback xmlns="">
      <p:transition advTm="358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灯片编号占位符 3">
            <a:extLst>
              <a:ext uri="{FF2B5EF4-FFF2-40B4-BE49-F238E27FC236}">
                <a16:creationId xmlns:a16="http://schemas.microsoft.com/office/drawing/2014/main" id="{9DB0BF93-3189-41F9-821E-9AD31C06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B08B124-DF50-4215-92D7-0E3110D3EE4B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8306" name="标题 1">
            <a:extLst>
              <a:ext uri="{FF2B5EF4-FFF2-40B4-BE49-F238E27FC236}">
                <a16:creationId xmlns:a16="http://schemas.microsoft.com/office/drawing/2014/main" id="{4AC3DB63-5645-42AB-8A71-DF8A3775B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预测器误差度量</a:t>
            </a:r>
            <a:endParaRPr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A3A52-3545-48E2-B956-52E30686A3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291" y="1346108"/>
            <a:ext cx="11394696" cy="5370834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sz="2400" dirty="0" err="1"/>
              <a:t>衡量预测器准确率的方法：考察预测值与实际值的差距</a:t>
            </a:r>
            <a:endParaRPr lang="en-US" sz="2400" dirty="0"/>
          </a:p>
          <a:p>
            <a:pPr eaLnBrk="1" hangingPunct="1">
              <a:defRPr/>
            </a:pPr>
            <a:r>
              <a:rPr sz="2400" dirty="0" err="1"/>
              <a:t>设</a:t>
            </a:r>
            <a:r>
              <a:rPr lang="en-US" altLang="zh-CN" sz="2400" dirty="0" err="1"/>
              <a:t>D</a:t>
            </a:r>
            <a:r>
              <a:rPr lang="en-US" altLang="zh-CN" sz="2400" baseline="30000" dirty="0" err="1"/>
              <a:t>T</a:t>
            </a:r>
            <a:r>
              <a:rPr sz="2400" dirty="0" err="1"/>
              <a:t>是形如</a:t>
            </a:r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altLang="zh-CN" sz="2400" baseline="-25000" dirty="0"/>
              <a:t>2</a:t>
            </a:r>
            <a:r>
              <a:rPr lang="en-US" sz="2400" dirty="0"/>
              <a:t>,y</a:t>
            </a:r>
            <a:r>
              <a:rPr lang="en-US" altLang="zh-CN" sz="2400" baseline="-25000" dirty="0"/>
              <a:t>2</a:t>
            </a:r>
            <a:r>
              <a:rPr lang="en-US" sz="2400" dirty="0"/>
              <a:t>),….(</a:t>
            </a:r>
            <a:r>
              <a:rPr lang="en-US" sz="2400" dirty="0" err="1"/>
              <a:t>X</a:t>
            </a:r>
            <a:r>
              <a:rPr lang="en-US" sz="2400" baseline="-25000" dirty="0" err="1"/>
              <a:t>d</a:t>
            </a:r>
            <a:r>
              <a:rPr lang="en-US" sz="2400" dirty="0" err="1"/>
              <a:t>,y</a:t>
            </a:r>
            <a:r>
              <a:rPr lang="en-US" sz="2400" baseline="-25000" dirty="0" err="1"/>
              <a:t>d</a:t>
            </a:r>
            <a:r>
              <a:rPr lang="en-US" sz="2400" dirty="0"/>
              <a:t>)</a:t>
            </a:r>
            <a:r>
              <a:rPr sz="2400" dirty="0" err="1"/>
              <a:t>的检验集，其中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sz="2400" dirty="0" err="1"/>
              <a:t>是</a:t>
            </a:r>
            <a:r>
              <a:rPr lang="en-US" altLang="zh-CN" sz="2400" dirty="0" err="1"/>
              <a:t>n</a:t>
            </a:r>
            <a:r>
              <a:rPr sz="2400" dirty="0" err="1"/>
              <a:t>维检验元组，在响应变量</a:t>
            </a:r>
            <a:r>
              <a:rPr lang="en-US" altLang="zh-CN" sz="2400" dirty="0" err="1"/>
              <a:t>y</a:t>
            </a:r>
            <a:r>
              <a:rPr sz="2400" dirty="0" err="1"/>
              <a:t>上具有已知值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sz="2400" dirty="0" err="1"/>
              <a:t>，</a:t>
            </a:r>
            <a:r>
              <a:rPr lang="en-US" altLang="zh-CN" sz="2400" dirty="0" err="1"/>
              <a:t>d</a:t>
            </a:r>
            <a:r>
              <a:rPr sz="2400" dirty="0" err="1"/>
              <a:t>是</a:t>
            </a:r>
            <a:r>
              <a:rPr lang="en-US" altLang="zh-CN" sz="2400" dirty="0" err="1"/>
              <a:t>D</a:t>
            </a:r>
            <a:r>
              <a:rPr lang="en-US" altLang="zh-CN" sz="2400" baseline="30000" dirty="0" err="1"/>
              <a:t>T</a:t>
            </a:r>
            <a:r>
              <a:rPr sz="2400" dirty="0" err="1"/>
              <a:t>中的元组数，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sz="2400" dirty="0" err="1"/>
              <a:t>的预测值为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’</a:t>
            </a:r>
          </a:p>
          <a:p>
            <a:pPr eaLnBrk="1" hangingPunct="1">
              <a:defRPr/>
            </a:pPr>
            <a:r>
              <a:rPr sz="2400" dirty="0" err="1">
                <a:solidFill>
                  <a:srgbClr val="FF0000"/>
                </a:solidFill>
              </a:rPr>
              <a:t>损失函数（</a:t>
            </a:r>
            <a:r>
              <a:rPr lang="en-US" altLang="zh-CN" sz="2400" dirty="0" err="1">
                <a:solidFill>
                  <a:srgbClr val="FF0000"/>
                </a:solidFill>
              </a:rPr>
              <a:t>loss</a:t>
            </a:r>
            <a:r>
              <a:rPr lang="en-US" altLang="zh-CN" sz="2400" dirty="0">
                <a:solidFill>
                  <a:srgbClr val="FF0000"/>
                </a:solidFill>
              </a:rPr>
              <a:t> function</a:t>
            </a:r>
            <a:r>
              <a:rPr sz="2400" dirty="0">
                <a:solidFill>
                  <a:srgbClr val="FF0000"/>
                </a:solidFill>
              </a:rPr>
              <a:t>）：</a:t>
            </a:r>
            <a:r>
              <a:rPr sz="2400" dirty="0" err="1"/>
              <a:t>度量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sz="2400" dirty="0" err="1"/>
              <a:t>与预测值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’</a:t>
            </a:r>
            <a:r>
              <a:rPr sz="2400" dirty="0" err="1"/>
              <a:t>之间的误差</a:t>
            </a:r>
            <a:endParaRPr lang="en-US" sz="2400" dirty="0"/>
          </a:p>
          <a:p>
            <a:pPr lvl="1" eaLnBrk="1" hangingPunct="1">
              <a:defRPr/>
            </a:pPr>
            <a:r>
              <a:rPr dirty="0">
                <a:cs typeface="+mn-cs"/>
              </a:rPr>
              <a:t>绝对误差</a:t>
            </a:r>
            <a:r>
              <a:rPr dirty="0"/>
              <a:t>：</a:t>
            </a:r>
            <a:r>
              <a:rPr lang="en-US" altLang="zh-CN" dirty="0">
                <a:ea typeface="宋体" pitchFamily="2" charset="-122"/>
              </a:rPr>
              <a:t>| </a:t>
            </a:r>
            <a:r>
              <a:rPr lang="en-US" altLang="zh-CN" dirty="0" err="1">
                <a:ea typeface="宋体" pitchFamily="2" charset="-122"/>
              </a:rPr>
              <a:t>y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en-US" altLang="zh-CN" dirty="0">
                <a:ea typeface="宋体" pitchFamily="2" charset="-122"/>
              </a:rPr>
              <a:t> – </a:t>
            </a:r>
            <a:r>
              <a:rPr lang="en-US" altLang="zh-CN" dirty="0" err="1">
                <a:ea typeface="宋体" pitchFamily="2" charset="-122"/>
              </a:rPr>
              <a:t>y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en-US" altLang="zh-CN" dirty="0">
                <a:ea typeface="宋体" pitchFamily="2" charset="-122"/>
              </a:rPr>
              <a:t>’| </a:t>
            </a:r>
          </a:p>
          <a:p>
            <a:pPr lvl="1" eaLnBrk="1" hangingPunct="1">
              <a:defRPr/>
            </a:pPr>
            <a:r>
              <a:rPr dirty="0">
                <a:cs typeface="+mn-cs"/>
              </a:rPr>
              <a:t>平方误差</a:t>
            </a:r>
            <a:r>
              <a:rPr dirty="0"/>
              <a:t>：</a:t>
            </a:r>
            <a:r>
              <a:rPr lang="en-US" altLang="zh-CN" dirty="0">
                <a:ea typeface="宋体" pitchFamily="2" charset="-122"/>
              </a:rPr>
              <a:t>(</a:t>
            </a:r>
            <a:r>
              <a:rPr lang="en-US" altLang="zh-CN" dirty="0" err="1">
                <a:ea typeface="宋体" pitchFamily="2" charset="-122"/>
              </a:rPr>
              <a:t>y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en-US" altLang="zh-CN" dirty="0">
                <a:ea typeface="宋体" pitchFamily="2" charset="-122"/>
              </a:rPr>
              <a:t> – </a:t>
            </a:r>
            <a:r>
              <a:rPr lang="en-US" altLang="zh-CN" dirty="0" err="1">
                <a:ea typeface="宋体" pitchFamily="2" charset="-122"/>
              </a:rPr>
              <a:t>y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en-US" altLang="zh-CN" dirty="0">
                <a:ea typeface="宋体" pitchFamily="2" charset="-122"/>
              </a:rPr>
              <a:t>’)</a:t>
            </a:r>
            <a:r>
              <a:rPr lang="en-US" altLang="zh-CN" baseline="30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 eaLnBrk="1" hangingPunct="1">
              <a:defRPr/>
            </a:pPr>
            <a:r>
              <a:rPr sz="2400" dirty="0" err="1">
                <a:solidFill>
                  <a:srgbClr val="FF0000"/>
                </a:solidFill>
              </a:rPr>
              <a:t>检验误差（泛化误差</a:t>
            </a:r>
            <a:r>
              <a:rPr sz="2400" dirty="0">
                <a:solidFill>
                  <a:srgbClr val="FF0000"/>
                </a:solidFill>
              </a:rPr>
              <a:t>）：</a:t>
            </a:r>
            <a:r>
              <a:rPr sz="2400" dirty="0" err="1"/>
              <a:t>整个检验集的平均损失</a:t>
            </a:r>
            <a:endParaRPr lang="en-US" sz="2400" dirty="0"/>
          </a:p>
          <a:p>
            <a:pPr lvl="1" eaLnBrk="1" hangingPunct="1">
              <a:defRPr/>
            </a:pPr>
            <a:r>
              <a:rPr dirty="0"/>
              <a:t>均值绝对误差：                     </a:t>
            </a:r>
            <a:r>
              <a:rPr lang="zh-CN" altLang="en-US" dirty="0"/>
              <a:t>              </a:t>
            </a:r>
            <a:r>
              <a:rPr dirty="0"/>
              <a:t>均方误差：</a:t>
            </a: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dirty="0"/>
              <a:t>相对绝对误差：</a:t>
            </a:r>
            <a:r>
              <a:rPr lang="zh-CN" altLang="en-US" dirty="0"/>
              <a:t>                   </a:t>
            </a:r>
            <a:r>
              <a:rPr dirty="0"/>
              <a:t>                   相对平方误差：</a:t>
            </a:r>
          </a:p>
        </p:txBody>
      </p:sp>
      <p:graphicFrame>
        <p:nvGraphicFramePr>
          <p:cNvPr id="98309" name="Object 4">
            <a:extLst>
              <a:ext uri="{FF2B5EF4-FFF2-40B4-BE49-F238E27FC236}">
                <a16:creationId xmlns:a16="http://schemas.microsoft.com/office/drawing/2014/main" id="{B843317F-A322-4247-AF98-284F017C9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175850"/>
              </p:ext>
            </p:extLst>
          </p:nvPr>
        </p:nvGraphicFramePr>
        <p:xfrm>
          <a:off x="3077647" y="4540316"/>
          <a:ext cx="12144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0" name="Equation" r:id="rId3" imgW="749300" imgH="609600" progId="Equation.3">
                  <p:embed/>
                </p:oleObj>
              </mc:Choice>
              <mc:Fallback>
                <p:oleObj name="Equation" r:id="rId3" imgW="749300" imgH="609600" progId="Equation.3">
                  <p:embed/>
                  <p:pic>
                    <p:nvPicPr>
                      <p:cNvPr id="98309" name="Object 4">
                        <a:extLst>
                          <a:ext uri="{FF2B5EF4-FFF2-40B4-BE49-F238E27FC236}">
                            <a16:creationId xmlns:a16="http://schemas.microsoft.com/office/drawing/2014/main" id="{B843317F-A322-4247-AF98-284F017C9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647" y="4540316"/>
                        <a:ext cx="121443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8">
            <a:extLst>
              <a:ext uri="{FF2B5EF4-FFF2-40B4-BE49-F238E27FC236}">
                <a16:creationId xmlns:a16="http://schemas.microsoft.com/office/drawing/2014/main" id="{E330B666-5392-4617-AE72-D0557CEC3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35344"/>
              </p:ext>
            </p:extLst>
          </p:nvPr>
        </p:nvGraphicFramePr>
        <p:xfrm>
          <a:off x="7297738" y="4201243"/>
          <a:ext cx="131286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1" name="Equation" r:id="rId5" imgW="850531" imgH="609336" progId="Equation.3">
                  <p:embed/>
                </p:oleObj>
              </mc:Choice>
              <mc:Fallback>
                <p:oleObj name="Equation" r:id="rId5" imgW="850531" imgH="609336" progId="Equation.3">
                  <p:embed/>
                  <p:pic>
                    <p:nvPicPr>
                      <p:cNvPr id="98310" name="Object 8">
                        <a:extLst>
                          <a:ext uri="{FF2B5EF4-FFF2-40B4-BE49-F238E27FC236}">
                            <a16:creationId xmlns:a16="http://schemas.microsoft.com/office/drawing/2014/main" id="{E330B666-5392-4617-AE72-D0557CEC3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4201243"/>
                        <a:ext cx="131286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10">
            <a:extLst>
              <a:ext uri="{FF2B5EF4-FFF2-40B4-BE49-F238E27FC236}">
                <a16:creationId xmlns:a16="http://schemas.microsoft.com/office/drawing/2014/main" id="{559BEF89-470A-4EE1-93F3-D94E97564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39468"/>
              </p:ext>
            </p:extLst>
          </p:nvPr>
        </p:nvGraphicFramePr>
        <p:xfrm>
          <a:off x="3354931" y="5429316"/>
          <a:ext cx="12858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2" name="Equation" r:id="rId7" imgW="749300" imgH="838200" progId="Equation.3">
                  <p:embed/>
                </p:oleObj>
              </mc:Choice>
              <mc:Fallback>
                <p:oleObj name="Equation" r:id="rId7" imgW="749300" imgH="838200" progId="Equation.3">
                  <p:embed/>
                  <p:pic>
                    <p:nvPicPr>
                      <p:cNvPr id="98311" name="Object 10">
                        <a:extLst>
                          <a:ext uri="{FF2B5EF4-FFF2-40B4-BE49-F238E27FC236}">
                            <a16:creationId xmlns:a16="http://schemas.microsoft.com/office/drawing/2014/main" id="{559BEF89-470A-4EE1-93F3-D94E975643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931" y="5429316"/>
                        <a:ext cx="12858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2" name="Object 12">
            <a:extLst>
              <a:ext uri="{FF2B5EF4-FFF2-40B4-BE49-F238E27FC236}">
                <a16:creationId xmlns:a16="http://schemas.microsoft.com/office/drawing/2014/main" id="{365569D4-7CB8-494D-A123-D6699669F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686171"/>
              </p:ext>
            </p:extLst>
          </p:nvPr>
        </p:nvGraphicFramePr>
        <p:xfrm>
          <a:off x="8102822" y="5429316"/>
          <a:ext cx="128587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Equation" r:id="rId9" imgW="850900" imgH="838200" progId="Equation.3">
                  <p:embed/>
                </p:oleObj>
              </mc:Choice>
              <mc:Fallback>
                <p:oleObj name="Equation" r:id="rId9" imgW="850900" imgH="838200" progId="Equation.3">
                  <p:embed/>
                  <p:pic>
                    <p:nvPicPr>
                      <p:cNvPr id="98312" name="Object 12">
                        <a:extLst>
                          <a:ext uri="{FF2B5EF4-FFF2-40B4-BE49-F238E27FC236}">
                            <a16:creationId xmlns:a16="http://schemas.microsoft.com/office/drawing/2014/main" id="{365569D4-7CB8-494D-A123-D6699669F1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822" y="5429316"/>
                        <a:ext cx="128587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1C81B23-9A9F-406C-9CC7-EC50FBB2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30140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581"/>
    </mc:Choice>
    <mc:Fallback xmlns="">
      <p:transition advTm="76581"/>
    </mc:Fallback>
  </mc:AlternateContent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2333</Words>
  <Application>Microsoft Office PowerPoint</Application>
  <PresentationFormat>宽屏</PresentationFormat>
  <Paragraphs>388</Paragraphs>
  <Slides>32</Slides>
  <Notes>5</Notes>
  <HiddenSlides>1</HiddenSlides>
  <MMClips>1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5" baseType="lpstr">
      <vt:lpstr>新細明體</vt:lpstr>
      <vt:lpstr>DengXian</vt:lpstr>
      <vt:lpstr>DengXian</vt:lpstr>
      <vt:lpstr>等线 Light</vt:lpstr>
      <vt:lpstr>华文仿宋</vt:lpstr>
      <vt:lpstr>华文楷体</vt:lpstr>
      <vt:lpstr>楷体_GB2312</vt:lpstr>
      <vt:lpstr>SimSun</vt:lpstr>
      <vt:lpstr>SimSun</vt:lpstr>
      <vt:lpstr>Microsoft YaHei</vt:lpstr>
      <vt:lpstr>Microsoft YaHei</vt:lpstr>
      <vt:lpstr>Arial</vt:lpstr>
      <vt:lpstr>Calibri</vt:lpstr>
      <vt:lpstr>Calibri Light</vt:lpstr>
      <vt:lpstr>Century Gothic</vt:lpstr>
      <vt:lpstr>Segoe UI Light</vt:lpstr>
      <vt:lpstr>Tahoma</vt:lpstr>
      <vt:lpstr>Times New Roman</vt:lpstr>
      <vt:lpstr>Wingdings</vt:lpstr>
      <vt:lpstr>OfficePLUS</vt:lpstr>
      <vt:lpstr>Office Theme</vt:lpstr>
      <vt:lpstr>Equation</vt:lpstr>
      <vt:lpstr>公式</vt:lpstr>
      <vt:lpstr>PowerPoint 演示文稿</vt:lpstr>
      <vt:lpstr>分类</vt:lpstr>
      <vt:lpstr>分类器准确率度量（1/4）</vt:lpstr>
      <vt:lpstr>分类器准确率度量（2/4）</vt:lpstr>
      <vt:lpstr>分类器准确率度量（3/4）</vt:lpstr>
      <vt:lpstr>分类器准确率度量（4/4）</vt:lpstr>
      <vt:lpstr>分类器准确率度量：补充</vt:lpstr>
      <vt:lpstr>比较分类器的其他方面</vt:lpstr>
      <vt:lpstr>预测器误差度量</vt:lpstr>
      <vt:lpstr>评估分类器或预测器的准确率（1/3）</vt:lpstr>
      <vt:lpstr>评估分类器或预测器的准确率（2/3）</vt:lpstr>
      <vt:lpstr>评估分类器或预测器的准确率（3/3）</vt:lpstr>
      <vt:lpstr>ROC曲线（1/4）</vt:lpstr>
      <vt:lpstr>ROC曲线（2/4）</vt:lpstr>
      <vt:lpstr>ROC曲线（3/4）</vt:lpstr>
      <vt:lpstr>ROC曲线（4/4）</vt:lpstr>
      <vt:lpstr>分类</vt:lpstr>
      <vt:lpstr>组合方法( Ensemble Methods )—提高准确率</vt:lpstr>
      <vt:lpstr>组合方法（Ensemble Method）</vt:lpstr>
      <vt:lpstr>装袋（ Bagging 1/3）</vt:lpstr>
      <vt:lpstr>装袋（ Bagging 2/3）</vt:lpstr>
      <vt:lpstr>装袋（ Bagging 3/3）</vt:lpstr>
      <vt:lpstr>提升（Boosting）</vt:lpstr>
      <vt:lpstr>提升算法(Boosting)</vt:lpstr>
      <vt:lpstr>提升算法(Boosting) 示意图</vt:lpstr>
      <vt:lpstr>Adaboost提升算法（1/2）</vt:lpstr>
      <vt:lpstr>Adaboost提升算法（2/2）</vt:lpstr>
      <vt:lpstr>集成学习之结合策略</vt:lpstr>
      <vt:lpstr>集成学习之结合策略</vt:lpstr>
      <vt:lpstr>随机森林</vt:lpstr>
      <vt:lpstr>随机森林示意图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Tony Wang</dc:creator>
  <cp:lastModifiedBy>bnu</cp:lastModifiedBy>
  <cp:revision>328</cp:revision>
  <dcterms:created xsi:type="dcterms:W3CDTF">2020-03-01T08:28:02Z</dcterms:created>
  <dcterms:modified xsi:type="dcterms:W3CDTF">2023-04-27T17:44:35Z</dcterms:modified>
</cp:coreProperties>
</file>